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370" r:id="rId2"/>
    <p:sldId id="320" r:id="rId3"/>
    <p:sldId id="357" r:id="rId4"/>
    <p:sldId id="307" r:id="rId5"/>
    <p:sldId id="308" r:id="rId6"/>
    <p:sldId id="350" r:id="rId7"/>
    <p:sldId id="351" r:id="rId8"/>
    <p:sldId id="361" r:id="rId9"/>
    <p:sldId id="309" r:id="rId10"/>
    <p:sldId id="345" r:id="rId11"/>
    <p:sldId id="333" r:id="rId12"/>
    <p:sldId id="356" r:id="rId13"/>
    <p:sldId id="314" r:id="rId14"/>
    <p:sldId id="335" r:id="rId15"/>
    <p:sldId id="352" r:id="rId16"/>
    <p:sldId id="353" r:id="rId17"/>
    <p:sldId id="371" r:id="rId18"/>
    <p:sldId id="372" r:id="rId19"/>
    <p:sldId id="366" r:id="rId20"/>
    <p:sldId id="365" r:id="rId21"/>
    <p:sldId id="359" r:id="rId22"/>
    <p:sldId id="311" r:id="rId23"/>
    <p:sldId id="346" r:id="rId24"/>
    <p:sldId id="310" r:id="rId25"/>
    <p:sldId id="341" r:id="rId26"/>
    <p:sldId id="347" r:id="rId27"/>
    <p:sldId id="330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72" autoAdjust="0"/>
    <p:restoredTop sz="91268"/>
  </p:normalViewPr>
  <p:slideViewPr>
    <p:cSldViewPr snapToGrid="0" snapToObjects="1">
      <p:cViewPr varScale="1">
        <p:scale>
          <a:sx n="112" d="100"/>
          <a:sy n="112" d="100"/>
        </p:scale>
        <p:origin x="129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3" d="100"/>
        <a:sy n="43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364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891D1C-CAF6-0649-B5A8-0B855A0559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31D041-00B9-7B40-ACEA-9FF44D6B74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A8E68-301A-D64F-A356-9010BBF1967A}" type="datetimeFigureOut">
              <a:rPr lang="en-US" smtClean="0"/>
              <a:t>2/7/22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D49E4C-2AA4-214F-9F7B-F0C580E779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FF9248-E5DE-F240-9EE8-B5C8B4557F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6FB1A-AA1E-3C45-99C5-527236249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68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0AAAF-0A39-FB44-B5DF-6E1399997E65}" type="datetimeFigureOut">
              <a:rPr lang="en-US" smtClean="0"/>
              <a:t>2/7/22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5F764-F6DA-C44C-869D-73F1D3864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5F764-F6DA-C44C-869D-73F1D38644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3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5F764-F6DA-C44C-869D-73F1D38644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85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5F764-F6DA-C44C-869D-73F1D38644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50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5F764-F6DA-C44C-869D-73F1D38644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17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5F764-F6DA-C44C-869D-73F1D38644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67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E5F764-F6DA-C44C-869D-73F1D386445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14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2/7/22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2/7/22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2/7/22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2/7/22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2/7/22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2/7/22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2/7/22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2/7/22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2/7/22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2/7/22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D2EF5-3DB2-D944-B0F8-EA61C2CB7D6E}" type="datetimeFigureOut">
              <a:rPr lang="en-US" smtClean="0"/>
              <a:t>2/7/22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D2EF5-3DB2-D944-B0F8-EA61C2CB7D6E}" type="datetimeFigureOut">
              <a:rPr lang="en-US" smtClean="0"/>
              <a:t>2/7/22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C6E80-95FC-0941-B92F-ACDC04063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tportfolios.com/blogs/EconBlog/COVID-1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MichaelPSenger/status/1458953737397948418?ref_src=twsrc%5Etfw%7Ctwcamp%5Etweetembed%7Ctwterm%5E1458953737397948418%7Ctwgr%5E%7Ctwcon%5Es1_&amp;ref_url=https%3A%2F%2Fwww.thegatewaypundit.com%2F2021%2F11%2Fcdc-admits-no-record-unvaccinated-person-spreading-covid-recovering-covid%2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ucdavis.edu/health/covid-19/news/viral-loads-similar-between-vaccinated-and-unvaccinated-peopl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twitter.com/business/status/1453772598504919041?ref_src=twsrc%5Etfw%7Ctwcamp%5Etweetembed%7Ctwterm%5E1453772598504919041%7Ctwgr%5E%7Ctwcon%5Es1_&amp;ref_url=https://www.revolver.new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ourworldindata.org/covid-vaccination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ourworldindata.org/covid-case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covid-vaccination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covid-death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medrxiv.org/content/10.1101/2021.12.20.21267966v3.ful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publichealthscotland.scot/media/11223/22-01-19-covid19-winter_publication_report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openvaers.com/covid-data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openvaers.com/covid-data/myo-pericarditi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cdc.gov/vaccines/acip/meetings/downloads/slides-2021-08-30/03-COVID-Su-508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yahoo.com/sweden-extends-pause-moderna-covid-121039861.html" TargetMode="External"/><Relationship Id="rId2" Type="http://schemas.openxmlformats.org/officeDocument/2006/relationships/hyperlink" Target="https://www.taiwannews.com.tw/en/news/434086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media/143557/download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ronavirus.jhu.edu/map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ftportfolios.com/blogs/EconBlog/COVID-1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tportfolios.com/blogs/EconBlog/COVID-1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tportfolios.com/blogs/EconBlog/COVID-1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tportfolios.com/blogs/EconBlog/COVID-1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tportfolios.com/blogs/EconBlog/COVID-19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51D920-5A27-9C4A-B4C0-833B3F7D0D32}"/>
              </a:ext>
            </a:extLst>
          </p:cNvPr>
          <p:cNvSpPr txBox="1"/>
          <p:nvPr/>
        </p:nvSpPr>
        <p:spPr>
          <a:xfrm>
            <a:off x="306965" y="1360169"/>
            <a:ext cx="8735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A lie that is half-truth is the darkest of all lies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10" name="Picture 9" descr="A person with a long beard&#10;&#10;Description automatically generated with medium confidence">
            <a:extLst>
              <a:ext uri="{FF2B5EF4-FFF2-40B4-BE49-F238E27FC236}">
                <a16:creationId xmlns:a16="http://schemas.microsoft.com/office/drawing/2014/main" id="{02D5840F-8065-EC41-89FA-C70FD6334F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5581" y="2244357"/>
            <a:ext cx="2958538" cy="33979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A7CE1F-13A8-384F-B765-1791FEB25291}"/>
              </a:ext>
            </a:extLst>
          </p:cNvPr>
          <p:cNvSpPr txBox="1"/>
          <p:nvPr/>
        </p:nvSpPr>
        <p:spPr>
          <a:xfrm>
            <a:off x="3212913" y="5649696"/>
            <a:ext cx="2662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Alfred Tennyson</a:t>
            </a:r>
          </a:p>
        </p:txBody>
      </p:sp>
    </p:spTree>
    <p:extLst>
      <p:ext uri="{BB962C8B-B14F-4D97-AF65-F5344CB8AC3E}">
        <p14:creationId xmlns:p14="http://schemas.microsoft.com/office/powerpoint/2010/main" val="1444458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93AA1F-6C10-7844-9E2D-CF8CF3D69EC1}"/>
              </a:ext>
            </a:extLst>
          </p:cNvPr>
          <p:cNvSpPr txBox="1"/>
          <p:nvPr/>
        </p:nvSpPr>
        <p:spPr>
          <a:xfrm>
            <a:off x="51511" y="6396335"/>
            <a:ext cx="90924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Downloaded from First Trust Advisors: </a:t>
            </a:r>
            <a:r>
              <a:rPr lang="en-US" i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https://www.ftportfolios.com/blogs/EconBlog/COVID-19</a:t>
            </a:r>
            <a:endParaRPr lang="en-US" i="1" dirty="0"/>
          </a:p>
          <a:p>
            <a:r>
              <a:rPr lang="en-US" i="1" dirty="0"/>
              <a:t> </a:t>
            </a:r>
          </a:p>
          <a:p>
            <a:endParaRPr lang="en-US" i="1" dirty="0">
              <a:effectLst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5F0D3915-1571-D742-9429-45F69B967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47" y="339084"/>
            <a:ext cx="8873363" cy="1143000"/>
          </a:xfrm>
        </p:spPr>
        <p:txBody>
          <a:bodyPr>
            <a:noAutofit/>
          </a:bodyPr>
          <a:lstStyle/>
          <a:p>
            <a:pPr algn="just"/>
            <a:r>
              <a:rPr lang="en-US" sz="3400" dirty="0"/>
              <a:t>Vaccination fails to provide additional protection </a:t>
            </a:r>
            <a:br>
              <a:rPr lang="en-US" sz="3400" dirty="0"/>
            </a:br>
            <a:r>
              <a:rPr lang="en-US" sz="3400" dirty="0"/>
              <a:t>to people with natural immunity to COVID-19.</a:t>
            </a:r>
          </a:p>
        </p:txBody>
      </p:sp>
      <p:pic>
        <p:nvPicPr>
          <p:cNvPr id="10" name="Picture 9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946FFA09-9916-C140-97BF-5C2A7E2B5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21553"/>
            <a:ext cx="9143999" cy="4348738"/>
          </a:xfrm>
          <a:prstGeom prst="rect">
            <a:avLst/>
          </a:prstGeom>
        </p:spPr>
      </p:pic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B392D729-C102-BA47-AF8C-4A4168B0F99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44423"/>
            <a:ext cx="9144000" cy="4237734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90D63F8-B531-BF4D-84C1-7A734DDC68F4}"/>
              </a:ext>
            </a:extLst>
          </p:cNvPr>
          <p:cNvCxnSpPr>
            <a:cxnSpLocks/>
          </p:cNvCxnSpPr>
          <p:nvPr/>
        </p:nvCxnSpPr>
        <p:spPr>
          <a:xfrm flipH="1">
            <a:off x="4432503" y="2776606"/>
            <a:ext cx="425835" cy="0"/>
          </a:xfrm>
          <a:prstGeom prst="straightConnector1">
            <a:avLst/>
          </a:prstGeom>
          <a:ln w="762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BD18E93-0C5D-8949-9BB5-F194019E3E59}"/>
              </a:ext>
            </a:extLst>
          </p:cNvPr>
          <p:cNvCxnSpPr>
            <a:cxnSpLocks/>
          </p:cNvCxnSpPr>
          <p:nvPr/>
        </p:nvCxnSpPr>
        <p:spPr>
          <a:xfrm flipH="1">
            <a:off x="4395730" y="4329985"/>
            <a:ext cx="425835" cy="0"/>
          </a:xfrm>
          <a:prstGeom prst="straightConnector1">
            <a:avLst/>
          </a:prstGeom>
          <a:ln w="762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06F7EB0-F40A-1F4A-A2C7-3A554FBEC8C7}"/>
              </a:ext>
            </a:extLst>
          </p:cNvPr>
          <p:cNvCxnSpPr>
            <a:cxnSpLocks/>
          </p:cNvCxnSpPr>
          <p:nvPr/>
        </p:nvCxnSpPr>
        <p:spPr>
          <a:xfrm flipH="1">
            <a:off x="4549965" y="4770659"/>
            <a:ext cx="425835" cy="0"/>
          </a:xfrm>
          <a:prstGeom prst="straightConnector1">
            <a:avLst/>
          </a:prstGeom>
          <a:ln w="762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188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54" y="624087"/>
            <a:ext cx="9034533" cy="839718"/>
          </a:xfrm>
        </p:spPr>
        <p:txBody>
          <a:bodyPr>
            <a:noAutofit/>
          </a:bodyPr>
          <a:lstStyle/>
          <a:p>
            <a:pPr algn="just"/>
            <a:r>
              <a:rPr lang="en-US" sz="3200" dirty="0"/>
              <a:t>The CDC recently admitted they have is </a:t>
            </a:r>
            <a:r>
              <a:rPr lang="en-US" sz="3200" i="1" dirty="0"/>
              <a:t>no evidence </a:t>
            </a:r>
            <a:r>
              <a:rPr lang="en-US" sz="3200" dirty="0"/>
              <a:t>that unvaccinated people who recovered from COVID</a:t>
            </a:r>
            <a:br>
              <a:rPr lang="en-US" sz="3200" dirty="0"/>
            </a:br>
            <a:r>
              <a:rPr lang="en-US" sz="3200" dirty="0"/>
              <a:t>had ever transmitted this disease to anyone else.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4E8E8A-6AAA-7342-A683-43298C516361}"/>
              </a:ext>
            </a:extLst>
          </p:cNvPr>
          <p:cNvSpPr txBox="1"/>
          <p:nvPr/>
        </p:nvSpPr>
        <p:spPr>
          <a:xfrm>
            <a:off x="301783" y="5042135"/>
            <a:ext cx="848541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Downloaded from: </a:t>
            </a:r>
            <a:r>
              <a:rPr lang="en-US" i="1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MichaelPSenger/status/1458953737397948418?ref_src=twsrc%5Etfw%7Ctwcamp%5Etweetembed%7Ctwterm%5E1458953737397948418%7Ctwgr%5E%7Ctwcon%5Es1_&amp;ref_url=https%3A%2F%2Fwww.thegatewaypundit.com%2F2021%2F11%2Fcdc-admits-no-record-unvaccinated-person-spreading-covid-recovering-covid%2F</a:t>
            </a:r>
            <a:endParaRPr lang="en-US" i="1" u="sng" dirty="0"/>
          </a:p>
          <a:p>
            <a:endParaRPr lang="en-US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600" i="1" dirty="0"/>
          </a:p>
          <a:p>
            <a:endParaRPr lang="en-US" sz="1700" i="1" dirty="0"/>
          </a:p>
        </p:txBody>
      </p:sp>
      <p:pic>
        <p:nvPicPr>
          <p:cNvPr id="5" name="Picture 4" descr="Graphical user interface, text, application, letter&#10;&#10;Description automatically generated">
            <a:extLst>
              <a:ext uri="{FF2B5EF4-FFF2-40B4-BE49-F238E27FC236}">
                <a16:creationId xmlns:a16="http://schemas.microsoft.com/office/drawing/2014/main" id="{E5FF8385-B4ED-904F-AF30-6EFDCE90D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177" y="2054429"/>
            <a:ext cx="8848936" cy="279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07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742" y="2693987"/>
            <a:ext cx="8042313" cy="1470025"/>
          </a:xfrm>
        </p:spPr>
        <p:txBody>
          <a:bodyPr>
            <a:noAutofit/>
          </a:bodyPr>
          <a:lstStyle/>
          <a:p>
            <a:pPr algn="just"/>
            <a:r>
              <a:rPr lang="en-US" sz="4000" dirty="0">
                <a:solidFill>
                  <a:srgbClr val="FFFF00"/>
                </a:solidFill>
              </a:rPr>
              <a:t>3. How effective are the vaccines for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mitigating transmission of COVID-19?</a:t>
            </a:r>
          </a:p>
        </p:txBody>
      </p:sp>
    </p:spTree>
    <p:extLst>
      <p:ext uri="{BB962C8B-B14F-4D97-AF65-F5344CB8AC3E}">
        <p14:creationId xmlns:p14="http://schemas.microsoft.com/office/powerpoint/2010/main" val="2706449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86" y="0"/>
            <a:ext cx="8893627" cy="839718"/>
          </a:xfrm>
        </p:spPr>
        <p:txBody>
          <a:bodyPr>
            <a:noAutofit/>
          </a:bodyPr>
          <a:lstStyle/>
          <a:p>
            <a:r>
              <a:rPr lang="en-US" sz="3000" dirty="0"/>
              <a:t>COVID-19 vaccines do not stop viral transmission.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4E8E8A-6AAA-7342-A683-43298C516361}"/>
              </a:ext>
            </a:extLst>
          </p:cNvPr>
          <p:cNvSpPr txBox="1"/>
          <p:nvPr/>
        </p:nvSpPr>
        <p:spPr>
          <a:xfrm>
            <a:off x="516839" y="6076039"/>
            <a:ext cx="862716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Downloaded from “UC Davis” </a:t>
            </a:r>
            <a:r>
              <a:rPr lang="en-US" sz="1700" i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https://www.ucdavis.edu/health/covid-19/news/viral-loads-similar-between-vaccinated-and-unvaccinated-people</a:t>
            </a:r>
            <a:endParaRPr lang="en-US" sz="1700" i="1" dirty="0"/>
          </a:p>
          <a:p>
            <a:endParaRPr lang="en-US" sz="1700" dirty="0"/>
          </a:p>
          <a:p>
            <a:endParaRPr lang="en-US" sz="1700" i="1" dirty="0"/>
          </a:p>
        </p:txBody>
      </p:sp>
      <p:pic>
        <p:nvPicPr>
          <p:cNvPr id="5" name="Picture 4" descr="A person wearing a mask&#10;&#10;Description automatically generated with low confidence">
            <a:extLst>
              <a:ext uri="{FF2B5EF4-FFF2-40B4-BE49-F238E27FC236}">
                <a16:creationId xmlns:a16="http://schemas.microsoft.com/office/drawing/2014/main" id="{904B5682-8D31-EC43-A2C8-3867D8CEC6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884" y="924342"/>
            <a:ext cx="7598229" cy="500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81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02" y="-151869"/>
            <a:ext cx="8861660" cy="618912"/>
          </a:xfrm>
        </p:spPr>
        <p:txBody>
          <a:bodyPr>
            <a:noAutofit/>
          </a:bodyPr>
          <a:lstStyle/>
          <a:p>
            <a:r>
              <a:rPr lang="en-US" sz="2400" dirty="0"/>
              <a:t>COVID vaccines play no role in mitigating viral transmission.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4E8E8A-6AAA-7342-A683-43298C516361}"/>
              </a:ext>
            </a:extLst>
          </p:cNvPr>
          <p:cNvSpPr txBox="1"/>
          <p:nvPr/>
        </p:nvSpPr>
        <p:spPr>
          <a:xfrm>
            <a:off x="130168" y="5693857"/>
            <a:ext cx="88616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Downloaded from Bloomberg Business: </a:t>
            </a:r>
            <a:r>
              <a:rPr lang="en-US" sz="1700" i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https://twitter.com/business/status/1453772598504919041?ref_src=twsrc%5Etfw%7Ctwcamp%5Etweetembed%7Ctwterm%5E1453772598504919041%7Ctwgr%5E%7Ctwcon%5Es1_&amp;ref_url=https://www.revolver.news/</a:t>
            </a:r>
            <a:endParaRPr lang="en-US" sz="1700" i="1" dirty="0"/>
          </a:p>
          <a:p>
            <a:endParaRPr lang="en-US" sz="1600" i="1" dirty="0"/>
          </a:p>
          <a:p>
            <a:endParaRPr lang="en-US" sz="1700" i="1" dirty="0"/>
          </a:p>
        </p:txBody>
      </p:sp>
      <p:pic>
        <p:nvPicPr>
          <p:cNvPr id="5" name="Picture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C315AC1E-5992-7E40-86DE-86AD71BB5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712" y="815247"/>
            <a:ext cx="6714399" cy="480111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E4EDCF-1D38-A144-AE7A-F0886466C017}"/>
              </a:ext>
            </a:extLst>
          </p:cNvPr>
          <p:cNvSpPr txBox="1">
            <a:spLocks/>
          </p:cNvSpPr>
          <p:nvPr/>
        </p:nvSpPr>
        <p:spPr>
          <a:xfrm>
            <a:off x="151184" y="362863"/>
            <a:ext cx="8796576" cy="3633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This can be corroborated by comparing data from other nations.</a:t>
            </a:r>
          </a:p>
        </p:txBody>
      </p:sp>
    </p:spTree>
    <p:extLst>
      <p:ext uri="{BB962C8B-B14F-4D97-AF65-F5344CB8AC3E}">
        <p14:creationId xmlns:p14="http://schemas.microsoft.com/office/powerpoint/2010/main" val="420198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75" y="38637"/>
            <a:ext cx="8796576" cy="363353"/>
          </a:xfrm>
        </p:spPr>
        <p:txBody>
          <a:bodyPr>
            <a:noAutofit/>
          </a:bodyPr>
          <a:lstStyle/>
          <a:p>
            <a:r>
              <a:rPr lang="en-US" sz="2400" dirty="0"/>
              <a:t>The island of Gibraltar is one of the most vaccinated regions on Earth.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4E8E8A-6AAA-7342-A683-43298C516361}"/>
              </a:ext>
            </a:extLst>
          </p:cNvPr>
          <p:cNvSpPr txBox="1"/>
          <p:nvPr/>
        </p:nvSpPr>
        <p:spPr>
          <a:xfrm>
            <a:off x="517793" y="6304176"/>
            <a:ext cx="845249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Downloaded from “Our World in Data” </a:t>
            </a:r>
            <a:r>
              <a:rPr lang="en-US" i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https://ourworldindata.org/covid-vaccinations</a:t>
            </a:r>
            <a:endParaRPr lang="en-US" i="1" dirty="0"/>
          </a:p>
          <a:p>
            <a:endParaRPr lang="en-US" i="1" dirty="0"/>
          </a:p>
          <a:p>
            <a:endParaRPr lang="en-US" sz="1700" i="1" dirty="0"/>
          </a:p>
        </p:txBody>
      </p:sp>
      <p:pic>
        <p:nvPicPr>
          <p:cNvPr id="12" name="Picture 11" descr="Chart, bar chart&#10;&#10;Description automatically generated">
            <a:extLst>
              <a:ext uri="{FF2B5EF4-FFF2-40B4-BE49-F238E27FC236}">
                <a16:creationId xmlns:a16="http://schemas.microsoft.com/office/drawing/2014/main" id="{1DB73765-4CB6-8E4C-916B-9DB0144E4E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40158"/>
            <a:ext cx="9144000" cy="5238487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957FD28-C5E8-B841-9469-7A4B7EDD34C3}"/>
              </a:ext>
            </a:extLst>
          </p:cNvPr>
          <p:cNvSpPr txBox="1">
            <a:spLocks/>
          </p:cNvSpPr>
          <p:nvPr/>
        </p:nvSpPr>
        <p:spPr>
          <a:xfrm>
            <a:off x="96593" y="415072"/>
            <a:ext cx="8970288" cy="3633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How has 119% vaccination affected the transmission rate of COVID-19?</a:t>
            </a:r>
          </a:p>
        </p:txBody>
      </p:sp>
    </p:spTree>
    <p:extLst>
      <p:ext uri="{BB962C8B-B14F-4D97-AF65-F5344CB8AC3E}">
        <p14:creationId xmlns:p14="http://schemas.microsoft.com/office/powerpoint/2010/main" val="187922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608" y="77321"/>
            <a:ext cx="9179608" cy="839718"/>
          </a:xfrm>
        </p:spPr>
        <p:txBody>
          <a:bodyPr>
            <a:noAutofit/>
          </a:bodyPr>
          <a:lstStyle/>
          <a:p>
            <a:r>
              <a:rPr lang="en-US" sz="2800" dirty="0"/>
              <a:t>Gibraltar has one of the highest infection rates worldwide.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4E8E8A-6AAA-7342-A683-43298C516361}"/>
              </a:ext>
            </a:extLst>
          </p:cNvPr>
          <p:cNvSpPr txBox="1"/>
          <p:nvPr/>
        </p:nvSpPr>
        <p:spPr>
          <a:xfrm>
            <a:off x="804232" y="6320015"/>
            <a:ext cx="845249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Downloaded from “Our World in Data” </a:t>
            </a:r>
            <a:r>
              <a:rPr lang="en-US" i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https://ourworldindata.org/covid-cases</a:t>
            </a:r>
            <a:endParaRPr lang="en-US" i="1" dirty="0"/>
          </a:p>
          <a:p>
            <a:endParaRPr lang="en-US" sz="1700" i="1" dirty="0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1597FD7E-9293-3F46-A465-892659D389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26" y="961107"/>
            <a:ext cx="8704636" cy="518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42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371FC925-E849-B74B-9706-A177F8F1D2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92" y="961041"/>
            <a:ext cx="8970289" cy="533689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0AECBBE-612E-E443-B858-4A9FE98DD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75" y="38637"/>
            <a:ext cx="8796576" cy="363353"/>
          </a:xfrm>
        </p:spPr>
        <p:txBody>
          <a:bodyPr>
            <a:noAutofit/>
          </a:bodyPr>
          <a:lstStyle/>
          <a:p>
            <a:r>
              <a:rPr lang="en-US" sz="2400" dirty="0"/>
              <a:t>Haiti is the least vaccinated nation in the Western Hemisphere.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7DEF50-FA83-6B49-88F4-6C5073A66848}"/>
              </a:ext>
            </a:extLst>
          </p:cNvPr>
          <p:cNvSpPr txBox="1">
            <a:spLocks/>
          </p:cNvSpPr>
          <p:nvPr/>
        </p:nvSpPr>
        <p:spPr>
          <a:xfrm>
            <a:off x="96593" y="462572"/>
            <a:ext cx="8970288" cy="3633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How has minimal vaccination affected the death rate for COVID-19?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1871F2-8134-7342-B429-1CFEA21CA814}"/>
              </a:ext>
            </a:extLst>
          </p:cNvPr>
          <p:cNvSpPr txBox="1"/>
          <p:nvPr/>
        </p:nvSpPr>
        <p:spPr>
          <a:xfrm>
            <a:off x="614386" y="6377197"/>
            <a:ext cx="845249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Downloaded from “Our World in Data” </a:t>
            </a:r>
            <a:r>
              <a:rPr lang="en-US" i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https://ourworldindata.org/covid-vaccinations</a:t>
            </a:r>
            <a:endParaRPr lang="en-US" i="1" dirty="0"/>
          </a:p>
          <a:p>
            <a:endParaRPr lang="en-US" i="1" dirty="0"/>
          </a:p>
          <a:p>
            <a:endParaRPr lang="en-US" sz="1700" i="1" dirty="0"/>
          </a:p>
        </p:txBody>
      </p:sp>
    </p:spTree>
    <p:extLst>
      <p:ext uri="{BB962C8B-B14F-4D97-AF65-F5344CB8AC3E}">
        <p14:creationId xmlns:p14="http://schemas.microsoft.com/office/powerpoint/2010/main" val="385708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20C0F795-1B3E-1446-B360-75D4F1247C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378" y="810734"/>
            <a:ext cx="8823367" cy="54339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6E2A04-863C-4540-AE49-7CE10E39B4A4}"/>
              </a:ext>
            </a:extLst>
          </p:cNvPr>
          <p:cNvSpPr txBox="1"/>
          <p:nvPr/>
        </p:nvSpPr>
        <p:spPr>
          <a:xfrm>
            <a:off x="614386" y="6377197"/>
            <a:ext cx="8452495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Downloaded from “Our World in Data” </a:t>
            </a:r>
            <a:r>
              <a:rPr lang="en-US" i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https://ourworldindata.org/covid-deaths</a:t>
            </a:r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sz="1700" i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0FF1A73-0747-3646-B35B-C89D6E3BF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608" y="6071"/>
            <a:ext cx="9179608" cy="839718"/>
          </a:xfrm>
        </p:spPr>
        <p:txBody>
          <a:bodyPr>
            <a:noAutofit/>
          </a:bodyPr>
          <a:lstStyle/>
          <a:p>
            <a:r>
              <a:rPr lang="en-US" sz="2800" dirty="0"/>
              <a:t>Haiti has one of the lowest death rates from COVID-19.</a:t>
            </a:r>
          </a:p>
        </p:txBody>
      </p:sp>
    </p:spTree>
    <p:extLst>
      <p:ext uri="{BB962C8B-B14F-4D97-AF65-F5344CB8AC3E}">
        <p14:creationId xmlns:p14="http://schemas.microsoft.com/office/powerpoint/2010/main" val="172925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1529" y="-10884"/>
            <a:ext cx="9395539" cy="696338"/>
          </a:xfrm>
        </p:spPr>
        <p:txBody>
          <a:bodyPr>
            <a:noAutofit/>
          </a:bodyPr>
          <a:lstStyle/>
          <a:p>
            <a:r>
              <a:rPr lang="en-US" sz="2400" dirty="0"/>
              <a:t>This study shows </a:t>
            </a:r>
            <a:r>
              <a:rPr lang="en-US" sz="2400" i="1" dirty="0"/>
              <a:t>negative </a:t>
            </a:r>
            <a:r>
              <a:rPr lang="en-US" sz="2400" dirty="0"/>
              <a:t>vaccine efficacy for Omicron after 90 days.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4E8E8A-6AAA-7342-A683-43298C516361}"/>
              </a:ext>
            </a:extLst>
          </p:cNvPr>
          <p:cNvSpPr txBox="1"/>
          <p:nvPr/>
        </p:nvSpPr>
        <p:spPr>
          <a:xfrm>
            <a:off x="196949" y="6419418"/>
            <a:ext cx="917960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Hansen et al. 2021 : </a:t>
            </a:r>
            <a:r>
              <a:rPr lang="en-US" i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https://www.medrxiv.org/content/10.1101/2021.12.20.21267966v3.full</a:t>
            </a:r>
            <a:endParaRPr lang="en-US" i="1" dirty="0"/>
          </a:p>
          <a:p>
            <a:endParaRPr lang="en-US" sz="1600" i="1" dirty="0"/>
          </a:p>
          <a:p>
            <a:endParaRPr lang="en-US" sz="1700" i="1" dirty="0"/>
          </a:p>
        </p:txBody>
      </p:sp>
      <p:pic>
        <p:nvPicPr>
          <p:cNvPr id="5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3E5C2DD5-A6CA-5040-A575-241E7271B8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949" y="1974035"/>
            <a:ext cx="8736036" cy="439043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AE92268-F44B-2D42-A84B-49DA0CECBACE}"/>
              </a:ext>
            </a:extLst>
          </p:cNvPr>
          <p:cNvSpPr txBox="1">
            <a:spLocks/>
          </p:cNvSpPr>
          <p:nvPr/>
        </p:nvSpPr>
        <p:spPr>
          <a:xfrm>
            <a:off x="-59347" y="451329"/>
            <a:ext cx="9395538" cy="696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This means that vaccination</a:t>
            </a:r>
            <a:r>
              <a:rPr lang="en-US" sz="2400" i="1" dirty="0"/>
              <a:t> increases </a:t>
            </a:r>
            <a:r>
              <a:rPr lang="en-US" sz="2400" dirty="0"/>
              <a:t>the likelihood of getting infected.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955FD83-F7DB-BF4C-B2E8-9BA184974447}"/>
              </a:ext>
            </a:extLst>
          </p:cNvPr>
          <p:cNvSpPr txBox="1">
            <a:spLocks/>
          </p:cNvSpPr>
          <p:nvPr/>
        </p:nvSpPr>
        <p:spPr>
          <a:xfrm>
            <a:off x="237352" y="1091395"/>
            <a:ext cx="9395539" cy="696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/>
              <a:t>Even though this study is just a “preprint” (not yet peer reviewed), </a:t>
            </a:r>
          </a:p>
          <a:p>
            <a:pPr algn="just"/>
            <a:r>
              <a:rPr lang="en-US" sz="2400" dirty="0"/>
              <a:t>data collected in other nations appears to corroborate these findings.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146DCA6-0BE3-704E-AE3C-7CC509AE8EEE}"/>
              </a:ext>
            </a:extLst>
          </p:cNvPr>
          <p:cNvCxnSpPr>
            <a:cxnSpLocks/>
          </p:cNvCxnSpPr>
          <p:nvPr/>
        </p:nvCxnSpPr>
        <p:spPr>
          <a:xfrm>
            <a:off x="2967438" y="4790332"/>
            <a:ext cx="326279" cy="0"/>
          </a:xfrm>
          <a:prstGeom prst="straightConnector1">
            <a:avLst/>
          </a:prstGeom>
          <a:ln w="508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378F538-3E5E-C047-BC9C-4659F769DA53}"/>
              </a:ext>
            </a:extLst>
          </p:cNvPr>
          <p:cNvCxnSpPr>
            <a:cxnSpLocks/>
          </p:cNvCxnSpPr>
          <p:nvPr/>
        </p:nvCxnSpPr>
        <p:spPr>
          <a:xfrm>
            <a:off x="6596901" y="4326098"/>
            <a:ext cx="326279" cy="0"/>
          </a:xfrm>
          <a:prstGeom prst="straightConnector1">
            <a:avLst/>
          </a:prstGeom>
          <a:ln w="508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52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2423209"/>
            <a:ext cx="8458200" cy="1470025"/>
          </a:xfrm>
        </p:spPr>
        <p:txBody>
          <a:bodyPr>
            <a:noAutofit/>
          </a:bodyPr>
          <a:lstStyle/>
          <a:p>
            <a:r>
              <a:rPr lang="en-US" sz="4000" dirty="0"/>
              <a:t>Unless otherwise indicated,</a:t>
            </a:r>
            <a:br>
              <a:rPr lang="en-US" sz="4000" dirty="0"/>
            </a:br>
            <a:r>
              <a:rPr lang="en-US" sz="4000" dirty="0"/>
              <a:t>all information that follows comes from carefully vetted mainstream sources</a:t>
            </a:r>
          </a:p>
        </p:txBody>
      </p:sp>
    </p:spTree>
    <p:extLst>
      <p:ext uri="{BB962C8B-B14F-4D97-AF65-F5344CB8AC3E}">
        <p14:creationId xmlns:p14="http://schemas.microsoft.com/office/powerpoint/2010/main" val="1498983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659" y="-22388"/>
            <a:ext cx="9179608" cy="696338"/>
          </a:xfrm>
        </p:spPr>
        <p:txBody>
          <a:bodyPr>
            <a:noAutofit/>
          </a:bodyPr>
          <a:lstStyle/>
          <a:p>
            <a:r>
              <a:rPr lang="en-US" sz="2300" dirty="0"/>
              <a:t>In Scotland, vaccinated people are getting infected at much higher rates.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4E8E8A-6AAA-7342-A683-43298C516361}"/>
              </a:ext>
            </a:extLst>
          </p:cNvPr>
          <p:cNvSpPr txBox="1"/>
          <p:nvPr/>
        </p:nvSpPr>
        <p:spPr>
          <a:xfrm>
            <a:off x="548286" y="6247674"/>
            <a:ext cx="8452495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Downloaded from p. 40 of the “Public Health Scotland COVID-19 &amp; Winter Statistical Report” </a:t>
            </a:r>
            <a:r>
              <a:rPr lang="en-US" sz="1600" i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https://publichealthscotland.scot/media/11223/22-01-19-covid19-winter_publication_report.pdf</a:t>
            </a:r>
            <a:endParaRPr lang="en-US" sz="1600" i="1" dirty="0"/>
          </a:p>
          <a:p>
            <a:endParaRPr lang="en-US" sz="1700" i="1" dirty="0"/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49D23568-E13C-4D48-9369-D905B3D753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33" y="673950"/>
            <a:ext cx="7546553" cy="548751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000ADFE-682D-5641-9C8B-73ACC76D7A20}"/>
              </a:ext>
            </a:extLst>
          </p:cNvPr>
          <p:cNvCxnSpPr>
            <a:cxnSpLocks/>
          </p:cNvCxnSpPr>
          <p:nvPr/>
        </p:nvCxnSpPr>
        <p:spPr>
          <a:xfrm>
            <a:off x="6962661" y="1737643"/>
            <a:ext cx="326279" cy="0"/>
          </a:xfrm>
          <a:prstGeom prst="straightConnector1">
            <a:avLst/>
          </a:prstGeom>
          <a:ln w="508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75148D6-8944-A743-8786-47626C583691}"/>
              </a:ext>
            </a:extLst>
          </p:cNvPr>
          <p:cNvSpPr txBox="1"/>
          <p:nvPr/>
        </p:nvSpPr>
        <p:spPr>
          <a:xfrm>
            <a:off x="6542470" y="2485622"/>
            <a:ext cx="458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vax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A1DF8F-1F8A-7C41-B2A6-15C5CF2A6905}"/>
              </a:ext>
            </a:extLst>
          </p:cNvPr>
          <p:cNvSpPr txBox="1"/>
          <p:nvPr/>
        </p:nvSpPr>
        <p:spPr>
          <a:xfrm>
            <a:off x="6542470" y="3294144"/>
            <a:ext cx="458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vax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14E668-0E7B-734D-A3B8-B7A233D0DA43}"/>
              </a:ext>
            </a:extLst>
          </p:cNvPr>
          <p:cNvSpPr txBox="1"/>
          <p:nvPr/>
        </p:nvSpPr>
        <p:spPr>
          <a:xfrm>
            <a:off x="6553201" y="4594652"/>
            <a:ext cx="458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vax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993117-1858-9E4A-8E67-939B485B83EC}"/>
              </a:ext>
            </a:extLst>
          </p:cNvPr>
          <p:cNvSpPr txBox="1"/>
          <p:nvPr/>
        </p:nvSpPr>
        <p:spPr>
          <a:xfrm>
            <a:off x="6323527" y="1558839"/>
            <a:ext cx="6700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432FF"/>
                </a:solidFill>
              </a:rPr>
              <a:t>unvax</a:t>
            </a:r>
            <a:endParaRPr lang="en-US" sz="1600" dirty="0">
              <a:solidFill>
                <a:srgbClr val="0432FF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2A6B917-DF6C-4742-8E6A-E3A12ABE57D8}"/>
              </a:ext>
            </a:extLst>
          </p:cNvPr>
          <p:cNvCxnSpPr>
            <a:cxnSpLocks/>
          </p:cNvCxnSpPr>
          <p:nvPr/>
        </p:nvCxnSpPr>
        <p:spPr>
          <a:xfrm>
            <a:off x="6938540" y="2665928"/>
            <a:ext cx="326279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A29D3BF-FB4D-044D-AA05-A51F4BAB7FF1}"/>
              </a:ext>
            </a:extLst>
          </p:cNvPr>
          <p:cNvCxnSpPr>
            <a:cxnSpLocks/>
          </p:cNvCxnSpPr>
          <p:nvPr/>
        </p:nvCxnSpPr>
        <p:spPr>
          <a:xfrm>
            <a:off x="6951418" y="3476665"/>
            <a:ext cx="326279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2666F7D-5802-2F40-8EE6-537B0B91CEE8}"/>
              </a:ext>
            </a:extLst>
          </p:cNvPr>
          <p:cNvCxnSpPr>
            <a:cxnSpLocks/>
          </p:cNvCxnSpPr>
          <p:nvPr/>
        </p:nvCxnSpPr>
        <p:spPr>
          <a:xfrm>
            <a:off x="6962660" y="4779318"/>
            <a:ext cx="326279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0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707" y="2693987"/>
            <a:ext cx="7526586" cy="1470025"/>
          </a:xfrm>
        </p:spPr>
        <p:txBody>
          <a:bodyPr>
            <a:noAutofit/>
          </a:bodyPr>
          <a:lstStyle/>
          <a:p>
            <a:pPr algn="just"/>
            <a:r>
              <a:rPr lang="en-US" sz="4000" dirty="0">
                <a:solidFill>
                  <a:srgbClr val="FFFF00"/>
                </a:solidFill>
              </a:rPr>
              <a:t>4. What are disadvantages of mass vaccination against COVID-19?</a:t>
            </a:r>
          </a:p>
        </p:txBody>
      </p:sp>
    </p:spTree>
    <p:extLst>
      <p:ext uri="{BB962C8B-B14F-4D97-AF65-F5344CB8AC3E}">
        <p14:creationId xmlns:p14="http://schemas.microsoft.com/office/powerpoint/2010/main" val="3851803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12" y="304572"/>
            <a:ext cx="8796576" cy="839718"/>
          </a:xfrm>
        </p:spPr>
        <p:txBody>
          <a:bodyPr>
            <a:noAutofit/>
          </a:bodyPr>
          <a:lstStyle/>
          <a:p>
            <a:r>
              <a:rPr lang="en-US" sz="3200" dirty="0"/>
              <a:t>Vaccine-related deaths spiked by 50X in 2021.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4E8E8A-6AAA-7342-A683-43298C516361}"/>
              </a:ext>
            </a:extLst>
          </p:cNvPr>
          <p:cNvSpPr txBox="1"/>
          <p:nvPr/>
        </p:nvSpPr>
        <p:spPr>
          <a:xfrm>
            <a:off x="875757" y="6072211"/>
            <a:ext cx="7392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Downloaded from “Open VAERS” </a:t>
            </a:r>
            <a:r>
              <a:rPr lang="en-US" sz="2000" i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https://openvaers.com/covid-data</a:t>
            </a:r>
            <a:endParaRPr lang="en-US" sz="2000" i="1" dirty="0"/>
          </a:p>
          <a:p>
            <a:endParaRPr lang="en-US" sz="2000" i="1" dirty="0"/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B7DEC404-5053-ED43-BD08-A3F7D3805D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56644"/>
            <a:ext cx="9144000" cy="433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07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787" y="110372"/>
            <a:ext cx="9269506" cy="839718"/>
          </a:xfrm>
        </p:spPr>
        <p:txBody>
          <a:bodyPr>
            <a:noAutofit/>
          </a:bodyPr>
          <a:lstStyle/>
          <a:p>
            <a:r>
              <a:rPr lang="en-US" sz="2500" dirty="0"/>
              <a:t>Vaccine-related heart inflammation spiked by nearly 1000X in 2021.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4E8E8A-6AAA-7342-A683-43298C516361}"/>
              </a:ext>
            </a:extLst>
          </p:cNvPr>
          <p:cNvSpPr txBox="1"/>
          <p:nvPr/>
        </p:nvSpPr>
        <p:spPr>
          <a:xfrm>
            <a:off x="517793" y="6227058"/>
            <a:ext cx="845249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Downloaded from “Open VAERS” </a:t>
            </a:r>
            <a:r>
              <a:rPr lang="en-US" i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https://openvaers.com/covid-data/myo-pericarditis</a:t>
            </a:r>
            <a:endParaRPr lang="en-US" i="1" dirty="0"/>
          </a:p>
          <a:p>
            <a:endParaRPr lang="en-US" sz="1700" i="1" dirty="0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10200E5D-05DC-834E-8390-614B2CB20E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8466"/>
            <a:ext cx="9144000" cy="506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59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838" y="62095"/>
            <a:ext cx="7519883" cy="839718"/>
          </a:xfrm>
        </p:spPr>
        <p:txBody>
          <a:bodyPr>
            <a:noAutofit/>
          </a:bodyPr>
          <a:lstStyle/>
          <a:p>
            <a:pPr algn="just"/>
            <a:r>
              <a:rPr lang="en-US" sz="2800" dirty="0"/>
              <a:t>Even the CDC reported a massive increase </a:t>
            </a:r>
            <a:br>
              <a:rPr lang="en-US" sz="2800" dirty="0"/>
            </a:br>
            <a:r>
              <a:rPr lang="en-US" sz="2800" dirty="0"/>
              <a:t>in vaccine-related myocarditis in young men.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4E8E8A-6AAA-7342-A683-43298C516361}"/>
              </a:ext>
            </a:extLst>
          </p:cNvPr>
          <p:cNvSpPr txBox="1"/>
          <p:nvPr/>
        </p:nvSpPr>
        <p:spPr>
          <a:xfrm>
            <a:off x="37868" y="5956187"/>
            <a:ext cx="906780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Downloaded from “</a:t>
            </a:r>
            <a:r>
              <a:rPr lang="en-US" sz="1600" dirty="0"/>
              <a:t>Myopericarditis following COVID-19 vaccination: Updates from the Vaccine Adverse Event Reporting System (VAERS)” Aug 30, 2021 </a:t>
            </a:r>
            <a:r>
              <a:rPr lang="en-US" sz="1700" i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https://www.cdc.gov/vaccines/acip/meetings/downloads/slides-2021-08-30/03-COVID-Su-508.pdf</a:t>
            </a:r>
            <a:endParaRPr lang="en-US" sz="1700" i="1" dirty="0"/>
          </a:p>
          <a:p>
            <a:endParaRPr lang="en-US" sz="1700" i="1" dirty="0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769333B1-67EE-CB4A-A53B-71C67EAC03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68" y="991518"/>
            <a:ext cx="8883200" cy="496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99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4E8E8A-6AAA-7342-A683-43298C516361}"/>
              </a:ext>
            </a:extLst>
          </p:cNvPr>
          <p:cNvSpPr txBox="1"/>
          <p:nvPr/>
        </p:nvSpPr>
        <p:spPr>
          <a:xfrm>
            <a:off x="173712" y="5361234"/>
            <a:ext cx="906053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Downloaded from: </a:t>
            </a:r>
            <a:r>
              <a:rPr lang="en-US" sz="2000" i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https://www.taiwannews.com.tw/en/news/4340862</a:t>
            </a:r>
            <a:r>
              <a:rPr lang="en-US" sz="2000" i="1" dirty="0"/>
              <a:t> &amp;</a:t>
            </a:r>
          </a:p>
          <a:p>
            <a:r>
              <a:rPr lang="en-US" sz="2000" i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https://news.yahoo.com/sweden-extends-pause-moderna-covid-121039861.html</a:t>
            </a:r>
            <a:endParaRPr lang="en-US" sz="2000" i="1" dirty="0"/>
          </a:p>
          <a:p>
            <a:endParaRPr lang="en-US" sz="1700" i="1" dirty="0"/>
          </a:p>
        </p:txBody>
      </p:sp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ABA733C-7869-9A49-86B8-1AF3BB3662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12" y="1822664"/>
            <a:ext cx="4471639" cy="336612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9A990E9-F111-9B46-A7BE-5C91AD5F3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12" y="563128"/>
            <a:ext cx="8796576" cy="839718"/>
          </a:xfrm>
        </p:spPr>
        <p:txBody>
          <a:bodyPr>
            <a:noAutofit/>
          </a:bodyPr>
          <a:lstStyle/>
          <a:p>
            <a:pPr algn="just"/>
            <a:r>
              <a:rPr lang="en-US" sz="3400" dirty="0"/>
              <a:t>Some nations are now restricting access to the </a:t>
            </a:r>
            <a:r>
              <a:rPr lang="en-US" sz="3400" dirty="0" err="1"/>
              <a:t>Moderna</a:t>
            </a:r>
            <a:r>
              <a:rPr lang="en-US" sz="3400" dirty="0"/>
              <a:t> vaccine based on this data.</a:t>
            </a:r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C2BFBD1E-33DB-AF49-BAF2-3A6D26305FA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9639" y="1822664"/>
            <a:ext cx="4210649" cy="336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06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C77B9-B239-AC4B-BCC6-7AB16CFCA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095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en-US" sz="3200" dirty="0"/>
              <a:t>The FDA predicted all these adverse reactions</a:t>
            </a:r>
            <a:br>
              <a:rPr lang="en-US" sz="3200" dirty="0"/>
            </a:br>
            <a:r>
              <a:rPr lang="en-US" sz="3200" dirty="0"/>
              <a:t>before the COVID vaccines were made available.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19A179E-0AF3-8C42-A088-CBB1BA6C20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397" y="1315321"/>
            <a:ext cx="8879206" cy="46965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3742CB-A61C-534D-BA1B-D4106D6FE55A}"/>
              </a:ext>
            </a:extLst>
          </p:cNvPr>
          <p:cNvSpPr txBox="1"/>
          <p:nvPr/>
        </p:nvSpPr>
        <p:spPr>
          <a:xfrm>
            <a:off x="214830" y="6114179"/>
            <a:ext cx="871434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Downloaded from the FDA’s “Vaccines and Related Biological Products Advisory Committee October 22, 2020 Meeting Presentation” </a:t>
            </a:r>
            <a:r>
              <a:rPr lang="en-US" i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https://www.fda.gov/media/143557/download</a:t>
            </a:r>
            <a:endParaRPr lang="en-US" i="1" dirty="0"/>
          </a:p>
          <a:p>
            <a:endParaRPr lang="en-US" sz="1600" i="1" dirty="0"/>
          </a:p>
          <a:p>
            <a:endParaRPr lang="en-US" sz="1700" i="1" dirty="0"/>
          </a:p>
        </p:txBody>
      </p:sp>
    </p:spTree>
    <p:extLst>
      <p:ext uri="{BB962C8B-B14F-4D97-AF65-F5344CB8AC3E}">
        <p14:creationId xmlns:p14="http://schemas.microsoft.com/office/powerpoint/2010/main" val="1126521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2632"/>
          </a:xfrm>
        </p:spPr>
        <p:txBody>
          <a:bodyPr>
            <a:noAutofit/>
          </a:bodyPr>
          <a:lstStyle/>
          <a:p>
            <a:r>
              <a:rPr lang="en-US" sz="2600" dirty="0"/>
              <a:t>COVID(?) deaths spiked in Singapore following mass vaccination.</a:t>
            </a: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B8BB9364-3256-E143-B1CC-7F49A2705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06" y="741562"/>
            <a:ext cx="8615188" cy="41504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94D8A8-4E2D-434E-906C-53FC4766993C}"/>
              </a:ext>
            </a:extLst>
          </p:cNvPr>
          <p:cNvSpPr txBox="1"/>
          <p:nvPr/>
        </p:nvSpPr>
        <p:spPr>
          <a:xfrm>
            <a:off x="264406" y="4928948"/>
            <a:ext cx="8446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Downloaded from John Hopkin’s “Coronavirus Resource Center”: </a:t>
            </a:r>
            <a:r>
              <a:rPr lang="en-US" i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https://coronavirus.jhu.edu/map.html</a:t>
            </a:r>
            <a:endParaRPr lang="en-US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26B118-92B2-2C45-97AE-80F4E3B6BC1B}"/>
              </a:ext>
            </a:extLst>
          </p:cNvPr>
          <p:cNvSpPr txBox="1"/>
          <p:nvPr/>
        </p:nvSpPr>
        <p:spPr>
          <a:xfrm>
            <a:off x="264195" y="5529559"/>
            <a:ext cx="8296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not an anomaly: A similar pattern was recorded in Bahamas, Barbados, Brunei, Cambodia, Dominica, Fiji, Grenada, Laos, Malaysia, Maldives, Seychelles, South Korea, St. Kitts &amp; Nevis, Taiwan, Thailand, Trinidad &amp; Tobago, Sri Lanka, and Uruguay.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825906-831B-994A-BD84-3A87F87413F5}"/>
              </a:ext>
            </a:extLst>
          </p:cNvPr>
          <p:cNvSpPr txBox="1"/>
          <p:nvPr/>
        </p:nvSpPr>
        <p:spPr>
          <a:xfrm>
            <a:off x="275624" y="6404490"/>
            <a:ext cx="8834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Do not take my word for it. Explore the John Hopkins website and look it up.</a:t>
            </a:r>
          </a:p>
        </p:txBody>
      </p:sp>
    </p:spTree>
    <p:extLst>
      <p:ext uri="{BB962C8B-B14F-4D97-AF65-F5344CB8AC3E}">
        <p14:creationId xmlns:p14="http://schemas.microsoft.com/office/powerpoint/2010/main" val="41346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740" y="2594832"/>
            <a:ext cx="7524520" cy="1470025"/>
          </a:xfrm>
        </p:spPr>
        <p:txBody>
          <a:bodyPr>
            <a:noAutofit/>
          </a:bodyPr>
          <a:lstStyle/>
          <a:p>
            <a:pPr algn="just"/>
            <a:r>
              <a:rPr lang="en-US" sz="4200" dirty="0">
                <a:solidFill>
                  <a:srgbClr val="FFFF00"/>
                </a:solidFill>
              </a:rPr>
              <a:t>1. How dangerous is COVID-19?</a:t>
            </a:r>
          </a:p>
        </p:txBody>
      </p:sp>
    </p:spTree>
    <p:extLst>
      <p:ext uri="{BB962C8B-B14F-4D97-AF65-F5344CB8AC3E}">
        <p14:creationId xmlns:p14="http://schemas.microsoft.com/office/powerpoint/2010/main" val="1835146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F4BEB8-500B-D942-A073-F1FC1AC53CC2}"/>
              </a:ext>
            </a:extLst>
          </p:cNvPr>
          <p:cNvSpPr txBox="1"/>
          <p:nvPr/>
        </p:nvSpPr>
        <p:spPr>
          <a:xfrm>
            <a:off x="97973" y="6488668"/>
            <a:ext cx="90924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Downloaded from First Trust Advisors: </a:t>
            </a:r>
            <a:r>
              <a:rPr lang="en-US" i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https://www.ftportfolios.com/blogs/EconBlog/COVID-19</a:t>
            </a:r>
            <a:endParaRPr lang="en-US" i="1" dirty="0"/>
          </a:p>
          <a:p>
            <a:r>
              <a:rPr lang="en-US" i="1" dirty="0"/>
              <a:t> </a:t>
            </a:r>
          </a:p>
          <a:p>
            <a:endParaRPr lang="en-US" i="1" dirty="0">
              <a:effectLst/>
            </a:endParaRP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965FB437-0916-C046-B98C-F2BFBFB43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578" y="0"/>
            <a:ext cx="8591672" cy="1143000"/>
          </a:xfrm>
        </p:spPr>
        <p:txBody>
          <a:bodyPr>
            <a:noAutofit/>
          </a:bodyPr>
          <a:lstStyle/>
          <a:p>
            <a:pPr algn="just"/>
            <a:r>
              <a:rPr lang="en-US" sz="3600" dirty="0"/>
              <a:t>The flu season of 2012-2013 was far deadlier </a:t>
            </a:r>
            <a:br>
              <a:rPr lang="en-US" sz="3600" dirty="0"/>
            </a:br>
            <a:r>
              <a:rPr lang="en-US" sz="3600" dirty="0"/>
              <a:t>for people aged 0-17 years.</a:t>
            </a:r>
          </a:p>
        </p:txBody>
      </p:sp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6E0ECE8E-DA97-7241-AC6E-2038B654A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38" y="1238443"/>
            <a:ext cx="8591672" cy="517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53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3E4DB322-FA4B-B748-B11B-F025ED702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4751"/>
            <a:ext cx="9144000" cy="45894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5995AD-4EAC-464D-A96D-EFE9C0F7B40C}"/>
              </a:ext>
            </a:extLst>
          </p:cNvPr>
          <p:cNvSpPr txBox="1"/>
          <p:nvPr/>
        </p:nvSpPr>
        <p:spPr>
          <a:xfrm>
            <a:off x="97973" y="6466896"/>
            <a:ext cx="90924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Downloaded from First Trust Advisors: </a:t>
            </a:r>
            <a:r>
              <a:rPr lang="en-US" i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https://www.ftportfolios.com/blogs/EconBlog/COVID-19</a:t>
            </a:r>
            <a:endParaRPr lang="en-US" i="1" dirty="0"/>
          </a:p>
          <a:p>
            <a:r>
              <a:rPr lang="en-US" i="1" dirty="0"/>
              <a:t> </a:t>
            </a:r>
          </a:p>
          <a:p>
            <a:endParaRPr lang="en-US" i="1" dirty="0">
              <a:effectLst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62928A89-99FF-574A-9D32-987451078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46" y="386060"/>
            <a:ext cx="8888308" cy="1143000"/>
          </a:xfrm>
        </p:spPr>
        <p:txBody>
          <a:bodyPr>
            <a:noAutofit/>
          </a:bodyPr>
          <a:lstStyle/>
          <a:p>
            <a:pPr algn="just"/>
            <a:r>
              <a:rPr lang="en-US" sz="3600" dirty="0"/>
              <a:t>The infection fatality rate for young people infected with COVID is barely measurable. </a:t>
            </a:r>
          </a:p>
        </p:txBody>
      </p:sp>
    </p:spTree>
    <p:extLst>
      <p:ext uri="{BB962C8B-B14F-4D97-AF65-F5344CB8AC3E}">
        <p14:creationId xmlns:p14="http://schemas.microsoft.com/office/powerpoint/2010/main" val="3504382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5995AD-4EAC-464D-A96D-EFE9C0F7B40C}"/>
              </a:ext>
            </a:extLst>
          </p:cNvPr>
          <p:cNvSpPr txBox="1"/>
          <p:nvPr/>
        </p:nvSpPr>
        <p:spPr>
          <a:xfrm>
            <a:off x="97973" y="6466896"/>
            <a:ext cx="90924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Downloaded from First Trust Advisors: </a:t>
            </a:r>
            <a:r>
              <a:rPr lang="en-US" i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https://www.ftportfolios.com/blogs/EconBlog/COVID-19</a:t>
            </a:r>
            <a:endParaRPr lang="en-US" i="1" dirty="0"/>
          </a:p>
          <a:p>
            <a:r>
              <a:rPr lang="en-US" i="1" dirty="0"/>
              <a:t> </a:t>
            </a:r>
          </a:p>
          <a:p>
            <a:endParaRPr lang="en-US" i="1" dirty="0">
              <a:effectLst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62928A89-99FF-574A-9D32-987451078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46" y="283028"/>
            <a:ext cx="8888308" cy="1143000"/>
          </a:xfrm>
        </p:spPr>
        <p:txBody>
          <a:bodyPr>
            <a:noAutofit/>
          </a:bodyPr>
          <a:lstStyle/>
          <a:p>
            <a:pPr algn="just"/>
            <a:r>
              <a:rPr lang="en-US" sz="3200" dirty="0"/>
              <a:t>The overall infection fatality rate for COVID-19 </a:t>
            </a:r>
            <a:br>
              <a:rPr lang="en-US" sz="3200" dirty="0"/>
            </a:br>
            <a:r>
              <a:rPr lang="en-US" sz="3200" dirty="0"/>
              <a:t>improved dramatically in weeks leading to 2022.</a:t>
            </a:r>
          </a:p>
        </p:txBody>
      </p:sp>
      <p:pic>
        <p:nvPicPr>
          <p:cNvPr id="7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3A6868CF-8584-1344-96A8-85F84B182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46" y="1599060"/>
            <a:ext cx="8888308" cy="46948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4BDC55-931A-BF42-822C-DA4A4CBFD4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443" y="1599059"/>
            <a:ext cx="8391882" cy="469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40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5995AD-4EAC-464D-A96D-EFE9C0F7B40C}"/>
              </a:ext>
            </a:extLst>
          </p:cNvPr>
          <p:cNvSpPr txBox="1"/>
          <p:nvPr/>
        </p:nvSpPr>
        <p:spPr>
          <a:xfrm>
            <a:off x="97973" y="6378760"/>
            <a:ext cx="90924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Downloaded from First Trust Advisors: </a:t>
            </a:r>
            <a:r>
              <a:rPr lang="en-US" i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https://www.ftportfolios.com/blogs/EconBlog/COVID-19</a:t>
            </a:r>
            <a:endParaRPr lang="en-US" i="1" dirty="0"/>
          </a:p>
          <a:p>
            <a:r>
              <a:rPr lang="en-US" i="1" dirty="0"/>
              <a:t> </a:t>
            </a:r>
          </a:p>
          <a:p>
            <a:endParaRPr lang="en-US" i="1" dirty="0">
              <a:effectLst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62928A89-99FF-574A-9D32-987451078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63" y="107418"/>
            <a:ext cx="8888308" cy="1143000"/>
          </a:xfrm>
        </p:spPr>
        <p:txBody>
          <a:bodyPr>
            <a:noAutofit/>
          </a:bodyPr>
          <a:lstStyle/>
          <a:p>
            <a:pPr algn="just"/>
            <a:r>
              <a:rPr lang="en-US" sz="3000" dirty="0"/>
              <a:t>COVID-19 death rates in South Africa barely changed despite the spike in cases for the Omicron variant.</a:t>
            </a:r>
          </a:p>
        </p:txBody>
      </p:sp>
      <p:pic>
        <p:nvPicPr>
          <p:cNvPr id="7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3A6868CF-8584-1344-96A8-85F84B182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46" y="1852778"/>
            <a:ext cx="8888308" cy="4305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AE7C6B-DD0B-7047-B386-76B21FEC35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252" y="2021003"/>
            <a:ext cx="8327496" cy="413742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8F8267B-2BB7-0242-99E2-E7996F7B3A35}"/>
              </a:ext>
            </a:extLst>
          </p:cNvPr>
          <p:cNvCxnSpPr>
            <a:cxnSpLocks/>
          </p:cNvCxnSpPr>
          <p:nvPr/>
        </p:nvCxnSpPr>
        <p:spPr>
          <a:xfrm>
            <a:off x="7974761" y="4715219"/>
            <a:ext cx="1" cy="399361"/>
          </a:xfrm>
          <a:prstGeom prst="straightConnector1">
            <a:avLst/>
          </a:prstGeom>
          <a:ln w="698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6">
            <a:extLst>
              <a:ext uri="{FF2B5EF4-FFF2-40B4-BE49-F238E27FC236}">
                <a16:creationId xmlns:a16="http://schemas.microsoft.com/office/drawing/2014/main" id="{525D814A-4192-A946-B8B1-5A1544424D8B}"/>
              </a:ext>
            </a:extLst>
          </p:cNvPr>
          <p:cNvSpPr txBox="1">
            <a:spLocks/>
          </p:cNvSpPr>
          <p:nvPr/>
        </p:nvSpPr>
        <p:spPr>
          <a:xfrm>
            <a:off x="-206064" y="880083"/>
            <a:ext cx="88883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Less that 50% of the adult population is vaccinated.</a:t>
            </a:r>
          </a:p>
        </p:txBody>
      </p:sp>
    </p:spTree>
    <p:extLst>
      <p:ext uri="{BB962C8B-B14F-4D97-AF65-F5344CB8AC3E}">
        <p14:creationId xmlns:p14="http://schemas.microsoft.com/office/powerpoint/2010/main" val="117135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607" y="2693987"/>
            <a:ext cx="8350786" cy="1470025"/>
          </a:xfrm>
        </p:spPr>
        <p:txBody>
          <a:bodyPr>
            <a:noAutofit/>
          </a:bodyPr>
          <a:lstStyle/>
          <a:p>
            <a:pPr algn="just"/>
            <a:r>
              <a:rPr lang="en-US" sz="4000" dirty="0">
                <a:solidFill>
                  <a:srgbClr val="FFFF00"/>
                </a:solidFill>
              </a:rPr>
              <a:t>2. How effective is natural immunity for mitigating transmission of COVID-19?</a:t>
            </a:r>
          </a:p>
        </p:txBody>
      </p:sp>
    </p:spTree>
    <p:extLst>
      <p:ext uri="{BB962C8B-B14F-4D97-AF65-F5344CB8AC3E}">
        <p14:creationId xmlns:p14="http://schemas.microsoft.com/office/powerpoint/2010/main" val="998649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F8079EDA-758A-3445-9A9C-C2FA8125DB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382486"/>
            <a:ext cx="8077200" cy="49591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93AA1F-6C10-7844-9E2D-CF8CF3D69EC1}"/>
              </a:ext>
            </a:extLst>
          </p:cNvPr>
          <p:cNvSpPr txBox="1"/>
          <p:nvPr/>
        </p:nvSpPr>
        <p:spPr>
          <a:xfrm>
            <a:off x="65315" y="6466896"/>
            <a:ext cx="90924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Downloaded from First Trust Advisors: </a:t>
            </a:r>
            <a:r>
              <a:rPr lang="en-US" i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https://www.ftportfolios.com/blogs/EconBlog/COVID-19</a:t>
            </a:r>
            <a:endParaRPr lang="en-US" i="1" dirty="0"/>
          </a:p>
          <a:p>
            <a:r>
              <a:rPr lang="en-US" i="1" dirty="0"/>
              <a:t> </a:t>
            </a:r>
          </a:p>
          <a:p>
            <a:endParaRPr lang="en-US" i="1" dirty="0">
              <a:effectLst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5F0D3915-1571-D742-9429-45F69B967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108144"/>
            <a:ext cx="8698231" cy="1143000"/>
          </a:xfrm>
        </p:spPr>
        <p:txBody>
          <a:bodyPr>
            <a:noAutofit/>
          </a:bodyPr>
          <a:lstStyle/>
          <a:p>
            <a:pPr algn="just"/>
            <a:r>
              <a:rPr lang="en-US" sz="3600" dirty="0"/>
              <a:t>Natural immunity is far more effective</a:t>
            </a:r>
            <a:br>
              <a:rPr lang="en-US" sz="3600" dirty="0"/>
            </a:br>
            <a:r>
              <a:rPr lang="en-US" sz="3600" dirty="0"/>
              <a:t>than immunity by means of vaccination.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260D6A3-A193-6B45-B95E-DB3725A1BEEF}"/>
              </a:ext>
            </a:extLst>
          </p:cNvPr>
          <p:cNvCxnSpPr>
            <a:cxnSpLocks/>
          </p:cNvCxnSpPr>
          <p:nvPr/>
        </p:nvCxnSpPr>
        <p:spPr>
          <a:xfrm>
            <a:off x="7473260" y="4362680"/>
            <a:ext cx="1" cy="421395"/>
          </a:xfrm>
          <a:prstGeom prst="straightConnector1">
            <a:avLst/>
          </a:prstGeom>
          <a:ln w="762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2CDD599-AB2E-FA4A-91E5-D84F007B4F78}"/>
              </a:ext>
            </a:extLst>
          </p:cNvPr>
          <p:cNvCxnSpPr>
            <a:cxnSpLocks/>
          </p:cNvCxnSpPr>
          <p:nvPr/>
        </p:nvCxnSpPr>
        <p:spPr>
          <a:xfrm>
            <a:off x="3968060" y="3391360"/>
            <a:ext cx="1" cy="421395"/>
          </a:xfrm>
          <a:prstGeom prst="straightConnector1">
            <a:avLst/>
          </a:prstGeom>
          <a:ln w="762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879432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3680</TotalTime>
  <Words>1034</Words>
  <Application>Microsoft Macintosh PowerPoint</Application>
  <PresentationFormat>On-screen Show (4:3)</PresentationFormat>
  <Paragraphs>82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Black</vt:lpstr>
      <vt:lpstr>PowerPoint Presentation</vt:lpstr>
      <vt:lpstr>Unless otherwise indicated, all information that follows comes from carefully vetted mainstream sources</vt:lpstr>
      <vt:lpstr>1. How dangerous is COVID-19?</vt:lpstr>
      <vt:lpstr>The flu season of 2012-2013 was far deadlier  for people aged 0-17 years.</vt:lpstr>
      <vt:lpstr>The infection fatality rate for young people infected with COVID is barely measurable. </vt:lpstr>
      <vt:lpstr>The overall infection fatality rate for COVID-19  improved dramatically in weeks leading to 2022.</vt:lpstr>
      <vt:lpstr>COVID-19 death rates in South Africa barely changed despite the spike in cases for the Omicron variant.</vt:lpstr>
      <vt:lpstr>2. How effective is natural immunity for mitigating transmission of COVID-19?</vt:lpstr>
      <vt:lpstr>Natural immunity is far more effective than immunity by means of vaccination.</vt:lpstr>
      <vt:lpstr>Vaccination fails to provide additional protection  to people with natural immunity to COVID-19.</vt:lpstr>
      <vt:lpstr>The CDC recently admitted they have is no evidence that unvaccinated people who recovered from COVID had ever transmitted this disease to anyone else. </vt:lpstr>
      <vt:lpstr>3. How effective are the vaccines for mitigating transmission of COVID-19?</vt:lpstr>
      <vt:lpstr>COVID-19 vaccines do not stop viral transmission.</vt:lpstr>
      <vt:lpstr>COVID vaccines play no role in mitigating viral transmission.</vt:lpstr>
      <vt:lpstr>The island of Gibraltar is one of the most vaccinated regions on Earth.</vt:lpstr>
      <vt:lpstr>Gibraltar has one of the highest infection rates worldwide.</vt:lpstr>
      <vt:lpstr>Haiti is the least vaccinated nation in the Western Hemisphere.</vt:lpstr>
      <vt:lpstr>Haiti has one of the lowest death rates from COVID-19.</vt:lpstr>
      <vt:lpstr>This study shows negative vaccine efficacy for Omicron after 90 days.</vt:lpstr>
      <vt:lpstr>In Scotland, vaccinated people are getting infected at much higher rates.</vt:lpstr>
      <vt:lpstr>4. What are disadvantages of mass vaccination against COVID-19?</vt:lpstr>
      <vt:lpstr>Vaccine-related deaths spiked by 50X in 2021.</vt:lpstr>
      <vt:lpstr>Vaccine-related heart inflammation spiked by nearly 1000X in 2021.</vt:lpstr>
      <vt:lpstr>Even the CDC reported a massive increase  in vaccine-related myocarditis in young men.</vt:lpstr>
      <vt:lpstr>Some nations are now restricting access to the Moderna vaccine based on this data.</vt:lpstr>
      <vt:lpstr>The FDA predicted all these adverse reactions before the COVID vaccines were made available.</vt:lpstr>
      <vt:lpstr>COVID(?) deaths spiked in Singapore following mass vaccination.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Travels</dc:title>
  <dc:creator>Microsoft Office User</dc:creator>
  <cp:lastModifiedBy>Antonio Chaves</cp:lastModifiedBy>
  <cp:revision>382</cp:revision>
  <cp:lastPrinted>2021-05-25T16:34:39Z</cp:lastPrinted>
  <dcterms:created xsi:type="dcterms:W3CDTF">2019-08-30T20:48:54Z</dcterms:created>
  <dcterms:modified xsi:type="dcterms:W3CDTF">2022-02-07T10:32:39Z</dcterms:modified>
</cp:coreProperties>
</file>