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358" r:id="rId2"/>
    <p:sldId id="316" r:id="rId3"/>
    <p:sldId id="318" r:id="rId4"/>
    <p:sldId id="343" r:id="rId5"/>
    <p:sldId id="319" r:id="rId6"/>
    <p:sldId id="315" r:id="rId7"/>
    <p:sldId id="345" r:id="rId8"/>
    <p:sldId id="346" r:id="rId9"/>
    <p:sldId id="374" r:id="rId10"/>
    <p:sldId id="360" r:id="rId11"/>
    <p:sldId id="323" r:id="rId12"/>
    <p:sldId id="322" r:id="rId13"/>
    <p:sldId id="354" r:id="rId14"/>
    <p:sldId id="340" r:id="rId15"/>
    <p:sldId id="349" r:id="rId16"/>
    <p:sldId id="363" r:id="rId17"/>
    <p:sldId id="364" r:id="rId18"/>
    <p:sldId id="355" r:id="rId19"/>
    <p:sldId id="375" r:id="rId20"/>
    <p:sldId id="362" r:id="rId21"/>
    <p:sldId id="339" r:id="rId22"/>
    <p:sldId id="368" r:id="rId23"/>
    <p:sldId id="367" r:id="rId24"/>
    <p:sldId id="326" r:id="rId25"/>
    <p:sldId id="373" r:id="rId26"/>
    <p:sldId id="372" r:id="rId27"/>
    <p:sldId id="36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67" autoAdjust="0"/>
    <p:restoredTop sz="91268"/>
  </p:normalViewPr>
  <p:slideViewPr>
    <p:cSldViewPr snapToGrid="0" snapToObjects="1">
      <p:cViewPr varScale="1">
        <p:scale>
          <a:sx n="112" d="100"/>
          <a:sy n="112" d="100"/>
        </p:scale>
        <p:origin x="1344" y="192"/>
      </p:cViewPr>
      <p:guideLst>
        <p:guide orient="horz" pos="2160"/>
        <p:guide pos="2880"/>
      </p:guideLst>
    </p:cSldViewPr>
  </p:slideViewPr>
  <p:notesTextViewPr>
    <p:cViewPr>
      <p:scale>
        <a:sx n="100" d="100"/>
        <a:sy n="100" d="100"/>
      </p:scale>
      <p:origin x="0" y="0"/>
    </p:cViewPr>
  </p:notesTextViewPr>
  <p:sorterViewPr>
    <p:cViewPr>
      <p:scale>
        <a:sx n="43" d="100"/>
        <a:sy n="43" d="100"/>
      </p:scale>
      <p:origin x="0" y="0"/>
    </p:cViewPr>
  </p:sorterViewPr>
  <p:notesViewPr>
    <p:cSldViewPr snapToGrid="0" snapToObjects="1">
      <p:cViewPr varScale="1">
        <p:scale>
          <a:sx n="93" d="100"/>
          <a:sy n="93" d="100"/>
        </p:scale>
        <p:origin x="364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891D1C-CAF6-0649-B5A8-0B855A055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31D041-00B9-7B40-ACEA-9FF44D6B74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9A8E68-301A-D64F-A356-9010BBF1967A}" type="datetimeFigureOut">
              <a:rPr lang="en-US" smtClean="0"/>
              <a:t>2/8/22</a:t>
            </a:fld>
            <a:endParaRPr lang="en-US"/>
          </a:p>
        </p:txBody>
      </p:sp>
      <p:sp>
        <p:nvSpPr>
          <p:cNvPr id="4" name="Footer Placeholder 3">
            <a:extLst>
              <a:ext uri="{FF2B5EF4-FFF2-40B4-BE49-F238E27FC236}">
                <a16:creationId xmlns:a16="http://schemas.microsoft.com/office/drawing/2014/main" id="{EED49E4C-2AA4-214F-9F7B-F0C580E779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FF9248-E5DE-F240-9EE8-B5C8B4557F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F6FB1A-AA1E-3C45-99C5-527236249145}" type="slidenum">
              <a:rPr lang="en-US" smtClean="0"/>
              <a:t>‹#›</a:t>
            </a:fld>
            <a:endParaRPr lang="en-US"/>
          </a:p>
        </p:txBody>
      </p:sp>
    </p:spTree>
    <p:extLst>
      <p:ext uri="{BB962C8B-B14F-4D97-AF65-F5344CB8AC3E}">
        <p14:creationId xmlns:p14="http://schemas.microsoft.com/office/powerpoint/2010/main" val="928268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0AAAF-0A39-FB44-B5DF-6E1399997E65}" type="datetimeFigureOut">
              <a:rPr lang="en-US" smtClean="0"/>
              <a:t>2/8/22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5F764-F6DA-C44C-869D-73F1D386445D}" type="slidenum">
              <a:rPr lang="en-US" smtClean="0"/>
              <a:t>‹#›</a:t>
            </a:fld>
            <a:endParaRPr lang="en-US"/>
          </a:p>
        </p:txBody>
      </p:sp>
    </p:spTree>
    <p:extLst>
      <p:ext uri="{BB962C8B-B14F-4D97-AF65-F5344CB8AC3E}">
        <p14:creationId xmlns:p14="http://schemas.microsoft.com/office/powerpoint/2010/main" val="2739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5F764-F6DA-C44C-869D-73F1D386445D}" type="slidenum">
              <a:rPr lang="en-US" smtClean="0"/>
              <a:t>22</a:t>
            </a:fld>
            <a:endParaRPr lang="en-US"/>
          </a:p>
        </p:txBody>
      </p:sp>
    </p:spTree>
    <p:extLst>
      <p:ext uri="{BB962C8B-B14F-4D97-AF65-F5344CB8AC3E}">
        <p14:creationId xmlns:p14="http://schemas.microsoft.com/office/powerpoint/2010/main" val="346205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BD2EF5-3DB2-D944-B0F8-EA61C2CB7D6E}"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C6E80-95FC-0941-B92F-ACDC04063D49}"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D2EF5-3DB2-D944-B0F8-EA61C2CB7D6E}"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C6E80-95FC-0941-B92F-ACDC04063D49}"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D2EF5-3DB2-D944-B0F8-EA61C2CB7D6E}"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C6E80-95FC-0941-B92F-ACDC04063D49}"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D2EF5-3DB2-D944-B0F8-EA61C2CB7D6E}"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C6E80-95FC-0941-B92F-ACDC04063D49}"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BD2EF5-3DB2-D944-B0F8-EA61C2CB7D6E}" type="datetimeFigureOut">
              <a:rPr lang="en-US" smtClean="0"/>
              <a:t>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C6E80-95FC-0941-B92F-ACDC04063D49}"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D2EF5-3DB2-D944-B0F8-EA61C2CB7D6E}" type="datetimeFigureOut">
              <a:rPr lang="en-US" smtClean="0"/>
              <a:t>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C6E80-95FC-0941-B92F-ACDC04063D49}"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BD2EF5-3DB2-D944-B0F8-EA61C2CB7D6E}" type="datetimeFigureOut">
              <a:rPr lang="en-US" smtClean="0"/>
              <a:t>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C6E80-95FC-0941-B92F-ACDC04063D49}"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BD2EF5-3DB2-D944-B0F8-EA61C2CB7D6E}" type="datetimeFigureOut">
              <a:rPr lang="en-US" smtClean="0"/>
              <a:t>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C6E80-95FC-0941-B92F-ACDC04063D49}"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D2EF5-3DB2-D944-B0F8-EA61C2CB7D6E}" type="datetimeFigureOut">
              <a:rPr lang="en-US" smtClean="0"/>
              <a:t>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C6E80-95FC-0941-B92F-ACDC04063D49}"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BD2EF5-3DB2-D944-B0F8-EA61C2CB7D6E}" type="datetimeFigureOut">
              <a:rPr lang="en-US" smtClean="0"/>
              <a:t>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C6E80-95FC-0941-B92F-ACDC04063D49}"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BD2EF5-3DB2-D944-B0F8-EA61C2CB7D6E}" type="datetimeFigureOut">
              <a:rPr lang="en-US" smtClean="0"/>
              <a:t>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C6E80-95FC-0941-B92F-ACDC04063D49}"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D2EF5-3DB2-D944-B0F8-EA61C2CB7D6E}" type="datetimeFigureOut">
              <a:rPr lang="en-US" smtClean="0"/>
              <a:t>2/8/22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C6E80-95FC-0941-B92F-ACDC04063D49}"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scode.house.gov/view.xhtml?req=(title:21%20section:360bbb%20edition:preli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19early.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raphics.reuters.com/world-coronavirus-tracker-and-map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ww.msn.com/en-in/news/other/uttar-pradesh-government-says-early-use-of-ivermectin-helped-to-keep-positivity-deaths-low/ar-BB1gDp5U"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www.npr.org/sections/goatsandsoda/2021/05/04/992544022/one-of-the-worlds-poorest-countries-has-one-of-the-worlds-lowest-covid-death-rat"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dr1.com/wordpress/2021/01/12/haiti-10000-covid-19-cases-the-dr-183000-could-mass-parasite-campaigns-with-ivermectin-have-made-the-differenc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da.gov/consumers/consumer-updates/why-you-should-not-use-ivermectin-treat-or-prevent-covid-1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ola.com/news/coronavirus/article_cdf07cf2-22e4-11ec-9085-870c1ea5bde0.html" TargetMode="External"/><Relationship Id="rId1" Type="http://schemas.openxmlformats.org/officeDocument/2006/relationships/slideLayout" Target="../slideLayouts/slideLayout2.xml"/><Relationship Id="rId5" Type="http://schemas.openxmlformats.org/officeDocument/2006/relationships/hyperlink" Target="https://www.webmd.com/lung/news/20210506/covid-patient-in-coma-gets-ivermectin-after-court-order"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witter.com/PierreKory/status/144631229130205594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laprensa.hn/honduras/honduras-gobierno-pone-alcance-poblacion-ivermectina-BWLP1441770" TargetMode="External"/><Relationship Id="rId1" Type="http://schemas.openxmlformats.org/officeDocument/2006/relationships/slideLayout" Target="../slideLayouts/slideLayout2.xml"/><Relationship Id="rId5" Type="http://schemas.openxmlformats.org/officeDocument/2006/relationships/hyperlink" Target="https://saludconlupa.com/noticias/el-salvador-guatemala-y-bolivia-ofrecen-kits-de-medicinas-para-covid-19-sin-prever-reacciones-adversas/"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hehill.com/policy/healthcare/558469-stephen-hahn-joining-venture-capital-firm-behind-modern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nih.gov/about-nih/who-we-are/nih-director/statements/statement-misinformation-about-sars-cov-2-origin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andombio.com/covid-furin-site.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twitter.com/livemint/status/1305394599460913153?ref_src=twsrc%5Etfw%7Ctwcamp%5Etweetembed%7Ctwterm%5E1305394599460913153%7Ctwgr%5E%7Ctwcon%5Es1_&amp;ref_url=https%3A%2F%2Fen.as.com%2Fen%2F2020%2F09%2F15%2Flatest_news%2F1600196698_232755.html"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witter.com/R_H_Ebright/status/145094739550885888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ncbi.nlm.nih.gov/books/NBK34904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fsb.com/news/us-likely-needs-to-include-vaccinating-children-to-reach-herd-immunity-fauci-says/article_1447bf14-c9b0-5487-a34a-d33f90a9fb90.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msn.com/en-us/news/us/parents-should-wear-masks-at-home-around-unvaccinated-kids-says-nih-director/ar-AAMTO0q"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ealclearpolitics.com/video/2021/10/12/pfizer_board_member_former_fda_commissioner_and_cnbc_contributor_scott_gottlieb_governors_should_not_ban_corporate_vaccine_mandate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jnj.com/media-center/press-releases/former-fda-commissioner-dr-mark-b-mcclellan-to-join-johnson-johnson-board-of-directo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euters.com/article/us-merck-gerberding-idUSTRE5BK2K52009122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harylattkisson.com/2021/09/read-cdc-changes-definition-of-vaccines-to-fit-covid-19-vaccine-limita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dhs.gov/ntas/advisory/national-terrorism-advisory-system-bulletin-february-07-202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QxkqEE-Qnw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sn.com/en-us/news/technology/i-represent-science-is-the-talk-of-tyrants/ar-AARjmEp"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572" y="2377616"/>
            <a:ext cx="8383837" cy="1470025"/>
          </a:xfrm>
        </p:spPr>
        <p:txBody>
          <a:bodyPr>
            <a:noAutofit/>
          </a:bodyPr>
          <a:lstStyle/>
          <a:p>
            <a:pPr algn="just"/>
            <a:r>
              <a:rPr lang="en-US" sz="4000" dirty="0">
                <a:solidFill>
                  <a:srgbClr val="FFFF00"/>
                </a:solidFill>
              </a:rPr>
              <a:t>5. Why do the CDC and FDA continue to  promote these questionable injections?</a:t>
            </a:r>
          </a:p>
        </p:txBody>
      </p:sp>
    </p:spTree>
    <p:extLst>
      <p:ext uri="{BB962C8B-B14F-4D97-AF65-F5344CB8AC3E}">
        <p14:creationId xmlns:p14="http://schemas.microsoft.com/office/powerpoint/2010/main" val="4233917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854" y="2446856"/>
            <a:ext cx="7746786" cy="1470025"/>
          </a:xfrm>
        </p:spPr>
        <p:txBody>
          <a:bodyPr>
            <a:noAutofit/>
          </a:bodyPr>
          <a:lstStyle/>
          <a:p>
            <a:pPr algn="just"/>
            <a:r>
              <a:rPr lang="en-US" sz="4000" dirty="0">
                <a:solidFill>
                  <a:srgbClr val="FFFF00"/>
                </a:solidFill>
              </a:rPr>
              <a:t>6. Why was there no outpatient treatment for COVID-19?</a:t>
            </a:r>
          </a:p>
        </p:txBody>
      </p:sp>
    </p:spTree>
    <p:extLst>
      <p:ext uri="{BB962C8B-B14F-4D97-AF65-F5344CB8AC3E}">
        <p14:creationId xmlns:p14="http://schemas.microsoft.com/office/powerpoint/2010/main" val="29649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DD43C2-AFA1-494C-A2CC-62E738E0D99C}"/>
              </a:ext>
            </a:extLst>
          </p:cNvPr>
          <p:cNvSpPr txBox="1"/>
          <p:nvPr/>
        </p:nvSpPr>
        <p:spPr>
          <a:xfrm>
            <a:off x="0" y="164048"/>
            <a:ext cx="8938260" cy="738664"/>
          </a:xfrm>
          <a:prstGeom prst="rect">
            <a:avLst/>
          </a:prstGeom>
          <a:noFill/>
        </p:spPr>
        <p:txBody>
          <a:bodyPr wrap="square" rtlCol="0">
            <a:spAutoFit/>
          </a:bodyPr>
          <a:lstStyle/>
          <a:p>
            <a:pPr algn="just"/>
            <a:r>
              <a:rPr lang="en-US" sz="2100" dirty="0"/>
              <a:t>According to </a:t>
            </a:r>
            <a:r>
              <a:rPr lang="en-US" sz="2100" dirty="0">
                <a:hlinkClick r:id="rId2">
                  <a:extLst>
                    <a:ext uri="{A12FA001-AC4F-418D-AE19-62706E023703}">
                      <ahyp:hlinkClr xmlns:ahyp="http://schemas.microsoft.com/office/drawing/2018/hyperlinkcolor" val="tx"/>
                    </a:ext>
                  </a:extLst>
                </a:hlinkClick>
              </a:rPr>
              <a:t>U.S. Code 360bbb</a:t>
            </a:r>
            <a:r>
              <a:rPr lang="en-US" sz="2100" dirty="0"/>
              <a:t>, "expanded access to unapproved therapies" requires absence of any other "comparable or satisfactory alternative therapy." </a:t>
            </a:r>
          </a:p>
        </p:txBody>
      </p:sp>
      <p:sp>
        <p:nvSpPr>
          <p:cNvPr id="8" name="TextBox 7">
            <a:extLst>
              <a:ext uri="{FF2B5EF4-FFF2-40B4-BE49-F238E27FC236}">
                <a16:creationId xmlns:a16="http://schemas.microsoft.com/office/drawing/2014/main" id="{25E3A99B-66D6-B546-A049-DC84C6E069A1}"/>
              </a:ext>
            </a:extLst>
          </p:cNvPr>
          <p:cNvSpPr txBox="1"/>
          <p:nvPr/>
        </p:nvSpPr>
        <p:spPr>
          <a:xfrm>
            <a:off x="609600" y="6093787"/>
            <a:ext cx="7924800" cy="861774"/>
          </a:xfrm>
          <a:prstGeom prst="rect">
            <a:avLst/>
          </a:prstGeom>
          <a:noFill/>
        </p:spPr>
        <p:txBody>
          <a:bodyPr wrap="square" rtlCol="0">
            <a:spAutoFit/>
          </a:bodyPr>
          <a:lstStyle/>
          <a:p>
            <a:r>
              <a:rPr lang="en-US" sz="1600" dirty="0"/>
              <a:t>Downloaded from: </a:t>
            </a:r>
            <a:r>
              <a:rPr lang="en-US" sz="1600" i="1" dirty="0">
                <a:hlinkClick r:id="rId2">
                  <a:extLst>
                    <a:ext uri="{A12FA001-AC4F-418D-AE19-62706E023703}">
                      <ahyp:hlinkClr xmlns:ahyp="http://schemas.microsoft.com/office/drawing/2018/hyperlinkcolor" val="tx"/>
                    </a:ext>
                  </a:extLst>
                </a:hlinkClick>
              </a:rPr>
              <a:t>https://uscode.house.gov/view.xhtml?req=(title:21%20section:360bbb%20edition:prelim)</a:t>
            </a:r>
            <a:endParaRPr lang="en-US" sz="1600" i="1" dirty="0"/>
          </a:p>
          <a:p>
            <a:endParaRPr lang="en-US" dirty="0"/>
          </a:p>
        </p:txBody>
      </p:sp>
      <p:pic>
        <p:nvPicPr>
          <p:cNvPr id="3" name="Picture 2" descr="Text&#10;&#10;Description automatically generated">
            <a:extLst>
              <a:ext uri="{FF2B5EF4-FFF2-40B4-BE49-F238E27FC236}">
                <a16:creationId xmlns:a16="http://schemas.microsoft.com/office/drawing/2014/main" id="{2FC0A23B-266C-8748-9E83-9F856C88D25C}"/>
              </a:ext>
            </a:extLst>
          </p:cNvPr>
          <p:cNvPicPr>
            <a:picLocks noChangeAspect="1"/>
          </p:cNvPicPr>
          <p:nvPr/>
        </p:nvPicPr>
        <p:blipFill>
          <a:blip r:embed="rId3"/>
          <a:stretch>
            <a:fillRect/>
          </a:stretch>
        </p:blipFill>
        <p:spPr>
          <a:xfrm>
            <a:off x="98894" y="960120"/>
            <a:ext cx="8946211" cy="5133667"/>
          </a:xfrm>
          <a:prstGeom prst="rect">
            <a:avLst/>
          </a:prstGeom>
        </p:spPr>
      </p:pic>
    </p:spTree>
    <p:extLst>
      <p:ext uri="{BB962C8B-B14F-4D97-AF65-F5344CB8AC3E}">
        <p14:creationId xmlns:p14="http://schemas.microsoft.com/office/powerpoint/2010/main" val="282821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CCA347-15B2-7247-BCB1-CE97774EF3A9}"/>
              </a:ext>
            </a:extLst>
          </p:cNvPr>
          <p:cNvSpPr txBox="1"/>
          <p:nvPr/>
        </p:nvSpPr>
        <p:spPr>
          <a:xfrm>
            <a:off x="1967750" y="6412055"/>
            <a:ext cx="6465149" cy="1046440"/>
          </a:xfrm>
          <a:prstGeom prst="rect">
            <a:avLst/>
          </a:prstGeom>
          <a:noFill/>
        </p:spPr>
        <p:txBody>
          <a:bodyPr wrap="square" rtlCol="0">
            <a:spAutoFit/>
          </a:bodyPr>
          <a:lstStyle/>
          <a:p>
            <a:r>
              <a:rPr lang="en-US" sz="2000" dirty="0"/>
              <a:t>Downloaded from: </a:t>
            </a:r>
            <a:r>
              <a:rPr lang="en-US" sz="2000" i="1" dirty="0">
                <a:hlinkClick r:id="rId2">
                  <a:extLst>
                    <a:ext uri="{A12FA001-AC4F-418D-AE19-62706E023703}">
                      <ahyp:hlinkClr xmlns:ahyp="http://schemas.microsoft.com/office/drawing/2018/hyperlinkcolor" val="tx"/>
                    </a:ext>
                  </a:extLst>
                </a:hlinkClick>
              </a:rPr>
              <a:t>https</a:t>
            </a:r>
            <a:r>
              <a:rPr lang="en-US" sz="2200" i="1" dirty="0">
                <a:hlinkClick r:id="rId2">
                  <a:extLst>
                    <a:ext uri="{A12FA001-AC4F-418D-AE19-62706E023703}">
                      <ahyp:hlinkClr xmlns:ahyp="http://schemas.microsoft.com/office/drawing/2018/hyperlinkcolor" val="tx"/>
                    </a:ext>
                  </a:extLst>
                </a:hlinkClick>
              </a:rPr>
              <a:t>://</a:t>
            </a:r>
            <a:r>
              <a:rPr lang="en-US" sz="2000" i="1" dirty="0">
                <a:hlinkClick r:id="rId2">
                  <a:extLst>
                    <a:ext uri="{A12FA001-AC4F-418D-AE19-62706E023703}">
                      <ahyp:hlinkClr xmlns:ahyp="http://schemas.microsoft.com/office/drawing/2018/hyperlinkcolor" val="tx"/>
                    </a:ext>
                  </a:extLst>
                </a:hlinkClick>
              </a:rPr>
              <a:t>c19early.com/</a:t>
            </a:r>
            <a:endParaRPr lang="en-US" sz="2000" i="1" dirty="0"/>
          </a:p>
          <a:p>
            <a:endParaRPr lang="en-US" sz="2000" dirty="0"/>
          </a:p>
          <a:p>
            <a:endParaRPr lang="en-US" sz="2000" i="1" dirty="0"/>
          </a:p>
        </p:txBody>
      </p:sp>
      <p:sp>
        <p:nvSpPr>
          <p:cNvPr id="8" name="Title 1">
            <a:extLst>
              <a:ext uri="{FF2B5EF4-FFF2-40B4-BE49-F238E27FC236}">
                <a16:creationId xmlns:a16="http://schemas.microsoft.com/office/drawing/2014/main" id="{5A669DBD-DA5B-EF40-B79F-DC0A9D170CAA}"/>
              </a:ext>
            </a:extLst>
          </p:cNvPr>
          <p:cNvSpPr>
            <a:spLocks noGrp="1"/>
          </p:cNvSpPr>
          <p:nvPr>
            <p:ph type="title"/>
          </p:nvPr>
        </p:nvSpPr>
        <p:spPr>
          <a:xfrm>
            <a:off x="85107" y="0"/>
            <a:ext cx="8926286" cy="804230"/>
          </a:xfrm>
        </p:spPr>
        <p:txBody>
          <a:bodyPr>
            <a:noAutofit/>
          </a:bodyPr>
          <a:lstStyle/>
          <a:p>
            <a:pPr algn="just"/>
            <a:r>
              <a:rPr lang="en-US" sz="2200" dirty="0"/>
              <a:t>Generic outpatient therapies were suppressed so COVID vaccines </a:t>
            </a:r>
            <a:br>
              <a:rPr lang="en-US" sz="2200" dirty="0"/>
            </a:br>
            <a:r>
              <a:rPr lang="en-US" sz="2200" dirty="0"/>
              <a:t>could meet the conditions required for “emergency use authorization.”</a:t>
            </a:r>
          </a:p>
        </p:txBody>
      </p:sp>
      <p:pic>
        <p:nvPicPr>
          <p:cNvPr id="3" name="Picture 2" descr="A picture containing chart&#10;&#10;Description automatically generated">
            <a:extLst>
              <a:ext uri="{FF2B5EF4-FFF2-40B4-BE49-F238E27FC236}">
                <a16:creationId xmlns:a16="http://schemas.microsoft.com/office/drawing/2014/main" id="{A908FB3E-D79E-3741-8A5E-C89FBC634EC0}"/>
              </a:ext>
            </a:extLst>
          </p:cNvPr>
          <p:cNvPicPr>
            <a:picLocks noChangeAspect="1"/>
          </p:cNvPicPr>
          <p:nvPr/>
        </p:nvPicPr>
        <p:blipFill>
          <a:blip r:embed="rId3"/>
          <a:stretch>
            <a:fillRect/>
          </a:stretch>
        </p:blipFill>
        <p:spPr>
          <a:xfrm>
            <a:off x="0" y="1307900"/>
            <a:ext cx="9144000" cy="5148622"/>
          </a:xfrm>
          <a:prstGeom prst="rect">
            <a:avLst/>
          </a:prstGeom>
        </p:spPr>
      </p:pic>
      <p:cxnSp>
        <p:nvCxnSpPr>
          <p:cNvPr id="11" name="Straight Arrow Connector 10">
            <a:extLst>
              <a:ext uri="{FF2B5EF4-FFF2-40B4-BE49-F238E27FC236}">
                <a16:creationId xmlns:a16="http://schemas.microsoft.com/office/drawing/2014/main" id="{88B3ED3F-030C-F744-8F5F-7449F9EA9D0E}"/>
              </a:ext>
            </a:extLst>
          </p:cNvPr>
          <p:cNvCxnSpPr>
            <a:cxnSpLocks/>
          </p:cNvCxnSpPr>
          <p:nvPr/>
        </p:nvCxnSpPr>
        <p:spPr>
          <a:xfrm>
            <a:off x="1147482" y="4668130"/>
            <a:ext cx="324552" cy="0"/>
          </a:xfrm>
          <a:prstGeom prst="straightConnector1">
            <a:avLst/>
          </a:prstGeom>
          <a:ln w="5080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D919CA9-D061-5C43-A7C8-E7844DD14BA4}"/>
              </a:ext>
            </a:extLst>
          </p:cNvPr>
          <p:cNvCxnSpPr>
            <a:cxnSpLocks/>
          </p:cNvCxnSpPr>
          <p:nvPr/>
        </p:nvCxnSpPr>
        <p:spPr>
          <a:xfrm>
            <a:off x="1147482" y="6113472"/>
            <a:ext cx="324552" cy="0"/>
          </a:xfrm>
          <a:prstGeom prst="straightConnector1">
            <a:avLst/>
          </a:prstGeom>
          <a:ln w="508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D637F1F-4349-4C4A-9CB1-55435550E281}"/>
              </a:ext>
            </a:extLst>
          </p:cNvPr>
          <p:cNvSpPr txBox="1">
            <a:spLocks/>
          </p:cNvSpPr>
          <p:nvPr/>
        </p:nvSpPr>
        <p:spPr>
          <a:xfrm>
            <a:off x="-238423" y="805572"/>
            <a:ext cx="9620845" cy="3633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t>Their effectiveness can be corroborated by comparing data from other nations.</a:t>
            </a:r>
          </a:p>
        </p:txBody>
      </p:sp>
    </p:spTree>
    <p:extLst>
      <p:ext uri="{BB962C8B-B14F-4D97-AF65-F5344CB8AC3E}">
        <p14:creationId xmlns:p14="http://schemas.microsoft.com/office/powerpoint/2010/main" val="376976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CCA347-15B2-7247-BCB1-CE97774EF3A9}"/>
              </a:ext>
            </a:extLst>
          </p:cNvPr>
          <p:cNvSpPr txBox="1"/>
          <p:nvPr/>
        </p:nvSpPr>
        <p:spPr>
          <a:xfrm>
            <a:off x="938507" y="5975321"/>
            <a:ext cx="7249352" cy="1015663"/>
          </a:xfrm>
          <a:prstGeom prst="rect">
            <a:avLst/>
          </a:prstGeom>
          <a:noFill/>
        </p:spPr>
        <p:txBody>
          <a:bodyPr wrap="square" rtlCol="0">
            <a:spAutoFit/>
          </a:bodyPr>
          <a:lstStyle/>
          <a:p>
            <a:r>
              <a:rPr lang="en-US" sz="2000" dirty="0"/>
              <a:t>Downloaded from Reuter’s COVID-19 Global tracker: </a:t>
            </a:r>
            <a:r>
              <a:rPr lang="en-US" sz="2000" i="1" dirty="0">
                <a:hlinkClick r:id="rId2">
                  <a:extLst>
                    <a:ext uri="{A12FA001-AC4F-418D-AE19-62706E023703}">
                      <ahyp:hlinkClr xmlns:ahyp="http://schemas.microsoft.com/office/drawing/2018/hyperlinkcolor" val="tx"/>
                    </a:ext>
                  </a:extLst>
                </a:hlinkClick>
              </a:rPr>
              <a:t>https://graphics.reuters.com/world-coronavirus-tracker-and-maps/</a:t>
            </a:r>
            <a:endParaRPr lang="en-US" sz="2000" i="1" dirty="0"/>
          </a:p>
          <a:p>
            <a:endParaRPr lang="en-US" sz="2000" i="1" dirty="0"/>
          </a:p>
        </p:txBody>
      </p:sp>
      <p:sp>
        <p:nvSpPr>
          <p:cNvPr id="4" name="Title 3">
            <a:extLst>
              <a:ext uri="{FF2B5EF4-FFF2-40B4-BE49-F238E27FC236}">
                <a16:creationId xmlns:a16="http://schemas.microsoft.com/office/drawing/2014/main" id="{7309C376-D075-F149-B14B-C99198CE1096}"/>
              </a:ext>
            </a:extLst>
          </p:cNvPr>
          <p:cNvSpPr>
            <a:spLocks noGrp="1"/>
          </p:cNvSpPr>
          <p:nvPr>
            <p:ph type="title"/>
          </p:nvPr>
        </p:nvSpPr>
        <p:spPr>
          <a:xfrm>
            <a:off x="487578" y="858141"/>
            <a:ext cx="9099932" cy="905552"/>
          </a:xfrm>
        </p:spPr>
        <p:txBody>
          <a:bodyPr>
            <a:normAutofit fontScale="90000"/>
          </a:bodyPr>
          <a:lstStyle/>
          <a:p>
            <a:pPr algn="l"/>
            <a:r>
              <a:rPr lang="en-US" sz="2800" dirty="0"/>
              <a:t>On 1/21/22, the average infection rate for new cases of COVID  </a:t>
            </a:r>
            <a:br>
              <a:rPr lang="en-US" sz="2800" dirty="0"/>
            </a:br>
            <a:r>
              <a:rPr lang="en-US" sz="2800" dirty="0"/>
              <a:t>for the Indian province of Uttar Pradesh was 68 per million. </a:t>
            </a:r>
          </a:p>
        </p:txBody>
      </p:sp>
      <p:sp>
        <p:nvSpPr>
          <p:cNvPr id="14" name="Title 3">
            <a:extLst>
              <a:ext uri="{FF2B5EF4-FFF2-40B4-BE49-F238E27FC236}">
                <a16:creationId xmlns:a16="http://schemas.microsoft.com/office/drawing/2014/main" id="{86CC6631-3005-E44C-B80B-D9D2F63B03AA}"/>
              </a:ext>
            </a:extLst>
          </p:cNvPr>
          <p:cNvSpPr txBox="1">
            <a:spLocks/>
          </p:cNvSpPr>
          <p:nvPr/>
        </p:nvSpPr>
        <p:spPr>
          <a:xfrm>
            <a:off x="533160" y="4828"/>
            <a:ext cx="8686800" cy="9021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a:t>On 1/21/22, the average infection rate for new cases of COVID-19  for the (70% vaccinated) nation of Israel was 7,800 per million.</a:t>
            </a:r>
          </a:p>
        </p:txBody>
      </p:sp>
      <p:sp>
        <p:nvSpPr>
          <p:cNvPr id="16" name="TextBox 15">
            <a:extLst>
              <a:ext uri="{FF2B5EF4-FFF2-40B4-BE49-F238E27FC236}">
                <a16:creationId xmlns:a16="http://schemas.microsoft.com/office/drawing/2014/main" id="{9258AF3D-D365-C94D-B92F-44C9DD886D54}"/>
              </a:ext>
            </a:extLst>
          </p:cNvPr>
          <p:cNvSpPr txBox="1"/>
          <p:nvPr/>
        </p:nvSpPr>
        <p:spPr>
          <a:xfrm>
            <a:off x="4985912" y="4884790"/>
            <a:ext cx="2869888" cy="369332"/>
          </a:xfrm>
          <a:prstGeom prst="rect">
            <a:avLst/>
          </a:prstGeom>
          <a:noFill/>
        </p:spPr>
        <p:txBody>
          <a:bodyPr wrap="none" rtlCol="0">
            <a:spAutoFit/>
          </a:bodyPr>
          <a:lstStyle/>
          <a:p>
            <a:r>
              <a:rPr lang="en-US" dirty="0"/>
              <a:t>Total population: 241 million</a:t>
            </a:r>
          </a:p>
        </p:txBody>
      </p:sp>
      <p:sp>
        <p:nvSpPr>
          <p:cNvPr id="18" name="TextBox 17">
            <a:extLst>
              <a:ext uri="{FF2B5EF4-FFF2-40B4-BE49-F238E27FC236}">
                <a16:creationId xmlns:a16="http://schemas.microsoft.com/office/drawing/2014/main" id="{AC2D5869-6618-0F40-82BD-88456CC32BF0}"/>
              </a:ext>
            </a:extLst>
          </p:cNvPr>
          <p:cNvSpPr txBox="1"/>
          <p:nvPr/>
        </p:nvSpPr>
        <p:spPr>
          <a:xfrm>
            <a:off x="1185330" y="4884790"/>
            <a:ext cx="2810578" cy="369332"/>
          </a:xfrm>
          <a:prstGeom prst="rect">
            <a:avLst/>
          </a:prstGeom>
          <a:noFill/>
        </p:spPr>
        <p:txBody>
          <a:bodyPr wrap="none" rtlCol="0">
            <a:spAutoFit/>
          </a:bodyPr>
          <a:lstStyle/>
          <a:p>
            <a:r>
              <a:rPr lang="en-US" dirty="0"/>
              <a:t>Total population: 8.9 million</a:t>
            </a:r>
          </a:p>
        </p:txBody>
      </p:sp>
      <p:sp>
        <p:nvSpPr>
          <p:cNvPr id="20" name="Title 3">
            <a:extLst>
              <a:ext uri="{FF2B5EF4-FFF2-40B4-BE49-F238E27FC236}">
                <a16:creationId xmlns:a16="http://schemas.microsoft.com/office/drawing/2014/main" id="{D5124737-F2DC-8D48-889F-98539D017612}"/>
              </a:ext>
            </a:extLst>
          </p:cNvPr>
          <p:cNvSpPr txBox="1">
            <a:spLocks/>
          </p:cNvSpPr>
          <p:nvPr/>
        </p:nvSpPr>
        <p:spPr>
          <a:xfrm>
            <a:off x="826266" y="5109272"/>
            <a:ext cx="7725130" cy="9055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What measures were taken in Uttar Pradesh?</a:t>
            </a:r>
          </a:p>
        </p:txBody>
      </p:sp>
      <p:pic>
        <p:nvPicPr>
          <p:cNvPr id="9" name="Picture 8" descr="Diagram&#10;&#10;Description automatically generated with medium confidence">
            <a:extLst>
              <a:ext uri="{FF2B5EF4-FFF2-40B4-BE49-F238E27FC236}">
                <a16:creationId xmlns:a16="http://schemas.microsoft.com/office/drawing/2014/main" id="{4681BFFD-9641-CD4E-B6D3-5C2B29C4FD49}"/>
              </a:ext>
            </a:extLst>
          </p:cNvPr>
          <p:cNvPicPr>
            <a:picLocks noChangeAspect="1"/>
          </p:cNvPicPr>
          <p:nvPr/>
        </p:nvPicPr>
        <p:blipFill>
          <a:blip r:embed="rId3"/>
          <a:stretch>
            <a:fillRect/>
          </a:stretch>
        </p:blipFill>
        <p:spPr>
          <a:xfrm>
            <a:off x="4581762" y="1760337"/>
            <a:ext cx="3799575" cy="3080472"/>
          </a:xfrm>
          <a:prstGeom prst="rect">
            <a:avLst/>
          </a:prstGeom>
        </p:spPr>
      </p:pic>
      <p:pic>
        <p:nvPicPr>
          <p:cNvPr id="11" name="Picture 10" descr="Text&#10;&#10;Description automatically generated">
            <a:extLst>
              <a:ext uri="{FF2B5EF4-FFF2-40B4-BE49-F238E27FC236}">
                <a16:creationId xmlns:a16="http://schemas.microsoft.com/office/drawing/2014/main" id="{9084864D-2E27-E04D-A14A-603B4A6571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503" y="1760338"/>
            <a:ext cx="3799576" cy="3080471"/>
          </a:xfrm>
          <a:prstGeom prst="rect">
            <a:avLst/>
          </a:prstGeom>
        </p:spPr>
      </p:pic>
    </p:spTree>
    <p:extLst>
      <p:ext uri="{BB962C8B-B14F-4D97-AF65-F5344CB8AC3E}">
        <p14:creationId xmlns:p14="http://schemas.microsoft.com/office/powerpoint/2010/main" val="214907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B680804-5CF2-5740-B44F-02A592159F99}"/>
              </a:ext>
            </a:extLst>
          </p:cNvPr>
          <p:cNvSpPr>
            <a:spLocks noGrp="1"/>
          </p:cNvSpPr>
          <p:nvPr>
            <p:ph type="title"/>
          </p:nvPr>
        </p:nvSpPr>
        <p:spPr>
          <a:xfrm>
            <a:off x="204850" y="-36761"/>
            <a:ext cx="8687367" cy="1143000"/>
          </a:xfrm>
        </p:spPr>
        <p:txBody>
          <a:bodyPr>
            <a:normAutofit/>
          </a:bodyPr>
          <a:lstStyle/>
          <a:p>
            <a:pPr algn="just"/>
            <a:r>
              <a:rPr lang="en-US" sz="2500" dirty="0"/>
              <a:t>Outpatient therapeutics were widely distributed throughout the province of Uttar Pradesh due to lack of access to vaccines.</a:t>
            </a:r>
          </a:p>
        </p:txBody>
      </p:sp>
      <p:pic>
        <p:nvPicPr>
          <p:cNvPr id="12" name="Picture 11" descr="Diagram, text&#10;&#10;Description automatically generated with medium confidence">
            <a:extLst>
              <a:ext uri="{FF2B5EF4-FFF2-40B4-BE49-F238E27FC236}">
                <a16:creationId xmlns:a16="http://schemas.microsoft.com/office/drawing/2014/main" id="{1E0F5A5F-A5FD-1C47-93B0-BACA866B864E}"/>
              </a:ext>
            </a:extLst>
          </p:cNvPr>
          <p:cNvPicPr>
            <a:picLocks noChangeAspect="1"/>
          </p:cNvPicPr>
          <p:nvPr/>
        </p:nvPicPr>
        <p:blipFill>
          <a:blip r:embed="rId2"/>
          <a:stretch>
            <a:fillRect/>
          </a:stretch>
        </p:blipFill>
        <p:spPr>
          <a:xfrm>
            <a:off x="5430428" y="1905934"/>
            <a:ext cx="3711247" cy="4097478"/>
          </a:xfrm>
          <a:prstGeom prst="rect">
            <a:avLst/>
          </a:prstGeom>
        </p:spPr>
      </p:pic>
      <p:sp>
        <p:nvSpPr>
          <p:cNvPr id="15" name="TextBox 14">
            <a:extLst>
              <a:ext uri="{FF2B5EF4-FFF2-40B4-BE49-F238E27FC236}">
                <a16:creationId xmlns:a16="http://schemas.microsoft.com/office/drawing/2014/main" id="{743C3C2B-E6A7-D746-8B1E-DA8204CFE6D0}"/>
              </a:ext>
            </a:extLst>
          </p:cNvPr>
          <p:cNvSpPr txBox="1"/>
          <p:nvPr/>
        </p:nvSpPr>
        <p:spPr>
          <a:xfrm>
            <a:off x="95426" y="6050912"/>
            <a:ext cx="8856166" cy="923330"/>
          </a:xfrm>
          <a:prstGeom prst="rect">
            <a:avLst/>
          </a:prstGeom>
          <a:noFill/>
        </p:spPr>
        <p:txBody>
          <a:bodyPr wrap="square" rtlCol="0">
            <a:spAutoFit/>
          </a:bodyPr>
          <a:lstStyle/>
          <a:p>
            <a:r>
              <a:rPr lang="en-US" dirty="0"/>
              <a:t>Downloaded from: </a:t>
            </a:r>
            <a:r>
              <a:rPr lang="en-US" i="1" dirty="0">
                <a:hlinkClick r:id="rId3">
                  <a:extLst>
                    <a:ext uri="{A12FA001-AC4F-418D-AE19-62706E023703}">
                      <ahyp:hlinkClr xmlns:ahyp="http://schemas.microsoft.com/office/drawing/2018/hyperlinkcolor" val="tx"/>
                    </a:ext>
                  </a:extLst>
                </a:hlinkClick>
              </a:rPr>
              <a:t>https://www.msn.com/en-in/news/other/uttar-pradesh-government-says-early-use-of-ivermectin-helped-to-keep-positivity-deaths-low/ar-BB1gDp5U</a:t>
            </a:r>
            <a:endParaRPr lang="en-US" i="1" dirty="0"/>
          </a:p>
          <a:p>
            <a:endParaRPr lang="en-US" dirty="0"/>
          </a:p>
        </p:txBody>
      </p:sp>
      <p:sp>
        <p:nvSpPr>
          <p:cNvPr id="6" name="Title 9">
            <a:extLst>
              <a:ext uri="{FF2B5EF4-FFF2-40B4-BE49-F238E27FC236}">
                <a16:creationId xmlns:a16="http://schemas.microsoft.com/office/drawing/2014/main" id="{6E44FDB3-DBE8-874A-9520-57C004EEE77D}"/>
              </a:ext>
            </a:extLst>
          </p:cNvPr>
          <p:cNvSpPr txBox="1">
            <a:spLocks/>
          </p:cNvSpPr>
          <p:nvPr/>
        </p:nvSpPr>
        <p:spPr>
          <a:xfrm>
            <a:off x="190510" y="795213"/>
            <a:ext cx="8856166" cy="10513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500" dirty="0"/>
              <a:t>The image on the right was taken by a visitor after “fact-checkers” tried to downplay the role of Ivermectin in Uttar Pradesh.</a:t>
            </a:r>
          </a:p>
        </p:txBody>
      </p:sp>
      <p:pic>
        <p:nvPicPr>
          <p:cNvPr id="8" name="Picture 7" descr="Graphical user interface, text&#10;&#10;Description automatically generated">
            <a:extLst>
              <a:ext uri="{FF2B5EF4-FFF2-40B4-BE49-F238E27FC236}">
                <a16:creationId xmlns:a16="http://schemas.microsoft.com/office/drawing/2014/main" id="{1465D796-D887-274F-8230-4C7F6F5EA1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36" y="1905934"/>
            <a:ext cx="5251285" cy="4097478"/>
          </a:xfrm>
          <a:prstGeom prst="rect">
            <a:avLst/>
          </a:prstGeom>
        </p:spPr>
      </p:pic>
    </p:spTree>
    <p:extLst>
      <p:ext uri="{BB962C8B-B14F-4D97-AF65-F5344CB8AC3E}">
        <p14:creationId xmlns:p14="http://schemas.microsoft.com/office/powerpoint/2010/main" val="38112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3A56-6751-E642-881C-4752F4E07E75}"/>
              </a:ext>
            </a:extLst>
          </p:cNvPr>
          <p:cNvSpPr>
            <a:spLocks noGrp="1"/>
          </p:cNvSpPr>
          <p:nvPr>
            <p:ph type="title"/>
          </p:nvPr>
        </p:nvSpPr>
        <p:spPr>
          <a:xfrm>
            <a:off x="-309965" y="82474"/>
            <a:ext cx="8135537" cy="668254"/>
          </a:xfrm>
        </p:spPr>
        <p:txBody>
          <a:bodyPr>
            <a:noAutofit/>
          </a:bodyPr>
          <a:lstStyle/>
          <a:p>
            <a:r>
              <a:rPr lang="en-US" sz="2400" dirty="0"/>
              <a:t>For NPR, Haiti’s low death rate from COVID is a “mystery.”</a:t>
            </a:r>
          </a:p>
        </p:txBody>
      </p:sp>
      <p:pic>
        <p:nvPicPr>
          <p:cNvPr id="4" name="Picture 3" descr="Graphical user interface, application&#10;&#10;Description automatically generated">
            <a:extLst>
              <a:ext uri="{FF2B5EF4-FFF2-40B4-BE49-F238E27FC236}">
                <a16:creationId xmlns:a16="http://schemas.microsoft.com/office/drawing/2014/main" id="{0860F12B-6707-3141-AB0A-9952C35C1B0D}"/>
              </a:ext>
            </a:extLst>
          </p:cNvPr>
          <p:cNvPicPr>
            <a:picLocks noChangeAspect="1"/>
          </p:cNvPicPr>
          <p:nvPr/>
        </p:nvPicPr>
        <p:blipFill>
          <a:blip r:embed="rId2"/>
          <a:stretch>
            <a:fillRect/>
          </a:stretch>
        </p:blipFill>
        <p:spPr>
          <a:xfrm>
            <a:off x="153640" y="812721"/>
            <a:ext cx="6727605" cy="2339101"/>
          </a:xfrm>
          <a:prstGeom prst="rect">
            <a:avLst/>
          </a:prstGeom>
        </p:spPr>
      </p:pic>
      <p:sp>
        <p:nvSpPr>
          <p:cNvPr id="7" name="TextBox 6">
            <a:extLst>
              <a:ext uri="{FF2B5EF4-FFF2-40B4-BE49-F238E27FC236}">
                <a16:creationId xmlns:a16="http://schemas.microsoft.com/office/drawing/2014/main" id="{FB083615-13CF-1049-8974-604F80F016F6}"/>
              </a:ext>
            </a:extLst>
          </p:cNvPr>
          <p:cNvSpPr txBox="1"/>
          <p:nvPr/>
        </p:nvSpPr>
        <p:spPr>
          <a:xfrm>
            <a:off x="7020732" y="812720"/>
            <a:ext cx="1969625" cy="2339102"/>
          </a:xfrm>
          <a:prstGeom prst="rect">
            <a:avLst/>
          </a:prstGeom>
          <a:noFill/>
        </p:spPr>
        <p:txBody>
          <a:bodyPr wrap="square" rtlCol="0">
            <a:spAutoFit/>
          </a:bodyPr>
          <a:lstStyle/>
          <a:p>
            <a:r>
              <a:rPr lang="en-US" sz="1600" i="1" dirty="0">
                <a:hlinkClick r:id="rId3">
                  <a:extLst>
                    <a:ext uri="{A12FA001-AC4F-418D-AE19-62706E023703}">
                      <ahyp:hlinkClr xmlns:ahyp="http://schemas.microsoft.com/office/drawing/2018/hyperlinkcolor" val="tx"/>
                    </a:ext>
                  </a:extLst>
                </a:hlinkClick>
              </a:rPr>
              <a:t>https://www.npr.org/sections/goatsandsoda/2021/05/04/992544022/one-of-the-worlds-poorest-countries-has-one-of-the-worlds-lowest-covid-death-rat</a:t>
            </a:r>
            <a:endParaRPr lang="en-US" sz="1600" i="1" dirty="0"/>
          </a:p>
          <a:p>
            <a:endParaRPr lang="en-US" dirty="0"/>
          </a:p>
        </p:txBody>
      </p:sp>
      <p:sp>
        <p:nvSpPr>
          <p:cNvPr id="20" name="Title 1">
            <a:extLst>
              <a:ext uri="{FF2B5EF4-FFF2-40B4-BE49-F238E27FC236}">
                <a16:creationId xmlns:a16="http://schemas.microsoft.com/office/drawing/2014/main" id="{51E0930E-4D56-B742-9CCB-8A3788F16D90}"/>
              </a:ext>
            </a:extLst>
          </p:cNvPr>
          <p:cNvSpPr txBox="1">
            <a:spLocks/>
          </p:cNvSpPr>
          <p:nvPr/>
        </p:nvSpPr>
        <p:spPr>
          <a:xfrm>
            <a:off x="153641" y="3380720"/>
            <a:ext cx="8432420" cy="6682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a:t>But alternative media sources attribute this to widespread use of Ivermectin as prophylaxis against parasites.</a:t>
            </a:r>
          </a:p>
        </p:txBody>
      </p:sp>
      <p:sp>
        <p:nvSpPr>
          <p:cNvPr id="21" name="TextBox 20">
            <a:extLst>
              <a:ext uri="{FF2B5EF4-FFF2-40B4-BE49-F238E27FC236}">
                <a16:creationId xmlns:a16="http://schemas.microsoft.com/office/drawing/2014/main" id="{826EA08F-2B63-EB40-B7C9-52F57AC7631C}"/>
              </a:ext>
            </a:extLst>
          </p:cNvPr>
          <p:cNvSpPr txBox="1"/>
          <p:nvPr/>
        </p:nvSpPr>
        <p:spPr>
          <a:xfrm>
            <a:off x="7144719" y="4219452"/>
            <a:ext cx="1845638" cy="2831544"/>
          </a:xfrm>
          <a:prstGeom prst="rect">
            <a:avLst/>
          </a:prstGeom>
          <a:noFill/>
        </p:spPr>
        <p:txBody>
          <a:bodyPr wrap="square" rtlCol="0">
            <a:spAutoFit/>
          </a:bodyPr>
          <a:lstStyle/>
          <a:p>
            <a:r>
              <a:rPr lang="en-US" sz="1600" i="1" dirty="0">
                <a:hlinkClick r:id="rId4">
                  <a:extLst>
                    <a:ext uri="{A12FA001-AC4F-418D-AE19-62706E023703}">
                      <ahyp:hlinkClr xmlns:ahyp="http://schemas.microsoft.com/office/drawing/2018/hyperlinkcolor" val="tx"/>
                    </a:ext>
                  </a:extLst>
                </a:hlinkClick>
              </a:rPr>
              <a:t>https://dr1.com/wordpress/2021/01/12/haiti-10000-covid-19-cases-the-dr-183000-could-mass-parasite-campaigns-with-ivermectin-have-made-the-difference/</a:t>
            </a:r>
            <a:endParaRPr lang="en-US" sz="1600" i="1" dirty="0"/>
          </a:p>
          <a:p>
            <a:endParaRPr lang="en-US" dirty="0"/>
          </a:p>
        </p:txBody>
      </p:sp>
      <p:pic>
        <p:nvPicPr>
          <p:cNvPr id="23" name="Picture 22" descr="Graphical user interface, text, application, email&#10;&#10;Description automatically generated">
            <a:extLst>
              <a:ext uri="{FF2B5EF4-FFF2-40B4-BE49-F238E27FC236}">
                <a16:creationId xmlns:a16="http://schemas.microsoft.com/office/drawing/2014/main" id="{A420BD29-4473-E843-B83B-D3EE19DE98C4}"/>
              </a:ext>
            </a:extLst>
          </p:cNvPr>
          <p:cNvPicPr>
            <a:picLocks noChangeAspect="1"/>
          </p:cNvPicPr>
          <p:nvPr/>
        </p:nvPicPr>
        <p:blipFill>
          <a:blip r:embed="rId5"/>
          <a:stretch>
            <a:fillRect/>
          </a:stretch>
        </p:blipFill>
        <p:spPr>
          <a:xfrm>
            <a:off x="153640" y="4324366"/>
            <a:ext cx="6867092" cy="2407607"/>
          </a:xfrm>
          <a:prstGeom prst="rect">
            <a:avLst/>
          </a:prstGeom>
        </p:spPr>
      </p:pic>
    </p:spTree>
    <p:extLst>
      <p:ext uri="{BB962C8B-B14F-4D97-AF65-F5344CB8AC3E}">
        <p14:creationId xmlns:p14="http://schemas.microsoft.com/office/powerpoint/2010/main" val="77000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B680804-5CF2-5740-B44F-02A592159F99}"/>
              </a:ext>
            </a:extLst>
          </p:cNvPr>
          <p:cNvSpPr>
            <a:spLocks noGrp="1"/>
          </p:cNvSpPr>
          <p:nvPr>
            <p:ph type="title"/>
          </p:nvPr>
        </p:nvSpPr>
        <p:spPr>
          <a:xfrm>
            <a:off x="343490" y="214478"/>
            <a:ext cx="8458201" cy="1143000"/>
          </a:xfrm>
        </p:spPr>
        <p:txBody>
          <a:bodyPr>
            <a:normAutofit fontScale="90000"/>
          </a:bodyPr>
          <a:lstStyle/>
          <a:p>
            <a:pPr algn="just"/>
            <a:r>
              <a:rPr lang="en-US" sz="3200" dirty="0"/>
              <a:t>Nearly all health care systems in the US do not allow  use of Ivermectin for COVID-19 due to FDA guidelines.</a:t>
            </a:r>
          </a:p>
        </p:txBody>
      </p:sp>
      <p:sp>
        <p:nvSpPr>
          <p:cNvPr id="15" name="TextBox 14">
            <a:extLst>
              <a:ext uri="{FF2B5EF4-FFF2-40B4-BE49-F238E27FC236}">
                <a16:creationId xmlns:a16="http://schemas.microsoft.com/office/drawing/2014/main" id="{743C3C2B-E6A7-D746-8B1E-DA8204CFE6D0}"/>
              </a:ext>
            </a:extLst>
          </p:cNvPr>
          <p:cNvSpPr txBox="1"/>
          <p:nvPr/>
        </p:nvSpPr>
        <p:spPr>
          <a:xfrm>
            <a:off x="166648" y="6051581"/>
            <a:ext cx="8856166" cy="1261884"/>
          </a:xfrm>
          <a:prstGeom prst="rect">
            <a:avLst/>
          </a:prstGeom>
          <a:noFill/>
        </p:spPr>
        <p:txBody>
          <a:bodyPr wrap="square" rtlCol="0">
            <a:spAutoFit/>
          </a:bodyPr>
          <a:lstStyle/>
          <a:p>
            <a:r>
              <a:rPr lang="en-US" dirty="0"/>
              <a:t>Downloaded from the FDA: </a:t>
            </a:r>
            <a:r>
              <a:rPr lang="en-US" sz="2000" i="1" dirty="0">
                <a:hlinkClick r:id="rId2">
                  <a:extLst>
                    <a:ext uri="{A12FA001-AC4F-418D-AE19-62706E023703}">
                      <ahyp:hlinkClr xmlns:ahyp="http://schemas.microsoft.com/office/drawing/2018/hyperlinkcolor" val="tx"/>
                    </a:ext>
                  </a:extLst>
                </a:hlinkClick>
              </a:rPr>
              <a:t>https://www.fda.gov/consumers/consumer-updates/why-you-should-not-use-ivermectin-treat-or-prevent-covid-19</a:t>
            </a:r>
            <a:endParaRPr lang="en-US" sz="2000" i="1" dirty="0"/>
          </a:p>
          <a:p>
            <a:endParaRPr lang="en-US" dirty="0"/>
          </a:p>
          <a:p>
            <a:endParaRPr lang="en-US" dirty="0"/>
          </a:p>
        </p:txBody>
      </p:sp>
      <p:pic>
        <p:nvPicPr>
          <p:cNvPr id="5" name="Picture 4" descr="A picture containing text, person&#10;&#10;Description automatically generated">
            <a:extLst>
              <a:ext uri="{FF2B5EF4-FFF2-40B4-BE49-F238E27FC236}">
                <a16:creationId xmlns:a16="http://schemas.microsoft.com/office/drawing/2014/main" id="{6F47F028-D008-5D49-9B73-5159881716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576" y="1486261"/>
            <a:ext cx="6434254" cy="4342459"/>
          </a:xfrm>
          <a:prstGeom prst="rect">
            <a:avLst/>
          </a:prstGeom>
        </p:spPr>
      </p:pic>
    </p:spTree>
    <p:extLst>
      <p:ext uri="{BB962C8B-B14F-4D97-AF65-F5344CB8AC3E}">
        <p14:creationId xmlns:p14="http://schemas.microsoft.com/office/powerpoint/2010/main" val="1601206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3A56-6751-E642-881C-4752F4E07E75}"/>
              </a:ext>
            </a:extLst>
          </p:cNvPr>
          <p:cNvSpPr>
            <a:spLocks noGrp="1"/>
          </p:cNvSpPr>
          <p:nvPr>
            <p:ph type="title"/>
          </p:nvPr>
        </p:nvSpPr>
        <p:spPr>
          <a:xfrm>
            <a:off x="126610" y="-63821"/>
            <a:ext cx="8971092" cy="1143000"/>
          </a:xfrm>
        </p:spPr>
        <p:txBody>
          <a:bodyPr>
            <a:noAutofit/>
          </a:bodyPr>
          <a:lstStyle/>
          <a:p>
            <a:pPr algn="just"/>
            <a:r>
              <a:rPr lang="en-US" sz="2800" dirty="0"/>
              <a:t>Hospitals are so resistant to using Ivermectin for COVID-19 </a:t>
            </a:r>
            <a:br>
              <a:rPr lang="en-US" sz="2800" dirty="0"/>
            </a:br>
            <a:r>
              <a:rPr lang="en-US" sz="2800" dirty="0"/>
              <a:t>that dying patients often have to resort to a court order.</a:t>
            </a:r>
          </a:p>
        </p:txBody>
      </p:sp>
      <p:sp>
        <p:nvSpPr>
          <p:cNvPr id="5" name="TextBox 4">
            <a:extLst>
              <a:ext uri="{FF2B5EF4-FFF2-40B4-BE49-F238E27FC236}">
                <a16:creationId xmlns:a16="http://schemas.microsoft.com/office/drawing/2014/main" id="{321BD46D-BA3A-954B-A9FB-475B2F4329EB}"/>
              </a:ext>
            </a:extLst>
          </p:cNvPr>
          <p:cNvSpPr txBox="1"/>
          <p:nvPr/>
        </p:nvSpPr>
        <p:spPr>
          <a:xfrm>
            <a:off x="238853" y="2795033"/>
            <a:ext cx="8666291" cy="707886"/>
          </a:xfrm>
          <a:prstGeom prst="rect">
            <a:avLst/>
          </a:prstGeom>
          <a:noFill/>
        </p:spPr>
        <p:txBody>
          <a:bodyPr wrap="square">
            <a:spAutoFit/>
          </a:bodyPr>
          <a:lstStyle/>
          <a:p>
            <a:r>
              <a:rPr lang="en-US" sz="2000" dirty="0"/>
              <a:t>Downloaded from: </a:t>
            </a:r>
            <a:r>
              <a:rPr lang="en-US" sz="2000" i="1" dirty="0">
                <a:hlinkClick r:id="rId2">
                  <a:extLst>
                    <a:ext uri="{A12FA001-AC4F-418D-AE19-62706E023703}">
                      <ahyp:hlinkClr xmlns:ahyp="http://schemas.microsoft.com/office/drawing/2018/hyperlinkcolor" val="tx"/>
                    </a:ext>
                  </a:extLst>
                </a:hlinkClick>
              </a:rPr>
              <a:t>https://www.nola.com/news/coronavirus/article_cdf07cf2-22e4-11ec-9085-870c1ea5bde0.html</a:t>
            </a:r>
            <a:endParaRPr lang="en-US" dirty="0"/>
          </a:p>
        </p:txBody>
      </p:sp>
      <p:pic>
        <p:nvPicPr>
          <p:cNvPr id="4" name="Picture 3" descr="Text&#10;&#10;Description automatically generated">
            <a:extLst>
              <a:ext uri="{FF2B5EF4-FFF2-40B4-BE49-F238E27FC236}">
                <a16:creationId xmlns:a16="http://schemas.microsoft.com/office/drawing/2014/main" id="{46AEC8E5-6422-1948-8A1D-D5217505EF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347" y="1071073"/>
            <a:ext cx="8421306" cy="1697964"/>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64AF6689-781F-8C43-9D6E-104000B5A9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491" y="3781580"/>
            <a:ext cx="4430839" cy="2676900"/>
          </a:xfrm>
          <a:prstGeom prst="rect">
            <a:avLst/>
          </a:prstGeom>
        </p:spPr>
      </p:pic>
      <p:sp>
        <p:nvSpPr>
          <p:cNvPr id="7" name="TextBox 6">
            <a:extLst>
              <a:ext uri="{FF2B5EF4-FFF2-40B4-BE49-F238E27FC236}">
                <a16:creationId xmlns:a16="http://schemas.microsoft.com/office/drawing/2014/main" id="{C9D17E4A-015E-3C4F-B7AC-C84C261EC7D7}"/>
              </a:ext>
            </a:extLst>
          </p:cNvPr>
          <p:cNvSpPr txBox="1"/>
          <p:nvPr/>
        </p:nvSpPr>
        <p:spPr>
          <a:xfrm>
            <a:off x="4861953" y="3704460"/>
            <a:ext cx="3920699" cy="1908215"/>
          </a:xfrm>
          <a:prstGeom prst="rect">
            <a:avLst/>
          </a:prstGeom>
          <a:noFill/>
        </p:spPr>
        <p:txBody>
          <a:bodyPr wrap="square">
            <a:spAutoFit/>
          </a:bodyPr>
          <a:lstStyle/>
          <a:p>
            <a:r>
              <a:rPr lang="en-US" sz="2000" dirty="0"/>
              <a:t>Downloaded from: </a:t>
            </a:r>
            <a:r>
              <a:rPr lang="en-US" sz="2000" dirty="0">
                <a:hlinkClick r:id="rId5">
                  <a:extLst>
                    <a:ext uri="{A12FA001-AC4F-418D-AE19-62706E023703}">
                      <ahyp:hlinkClr xmlns:ahyp="http://schemas.microsoft.com/office/drawing/2018/hyperlinkcolor" val="tx"/>
                    </a:ext>
                  </a:extLst>
                </a:hlinkClick>
              </a:rPr>
              <a:t>https://www.webmd.com/lung/news/20210506/covid-patient-in-coma-gets-ivermectin-after-court-order</a:t>
            </a:r>
            <a:endParaRPr lang="en-US" sz="2000" dirty="0"/>
          </a:p>
          <a:p>
            <a:endParaRPr lang="en-US" dirty="0"/>
          </a:p>
        </p:txBody>
      </p:sp>
    </p:spTree>
    <p:extLst>
      <p:ext uri="{BB962C8B-B14F-4D97-AF65-F5344CB8AC3E}">
        <p14:creationId xmlns:p14="http://schemas.microsoft.com/office/powerpoint/2010/main" val="1913351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3A56-6751-E642-881C-4752F4E07E75}"/>
              </a:ext>
            </a:extLst>
          </p:cNvPr>
          <p:cNvSpPr>
            <a:spLocks noGrp="1"/>
          </p:cNvSpPr>
          <p:nvPr>
            <p:ph type="title"/>
          </p:nvPr>
        </p:nvSpPr>
        <p:spPr>
          <a:xfrm>
            <a:off x="143435" y="-82707"/>
            <a:ext cx="9000565" cy="1143000"/>
          </a:xfrm>
        </p:spPr>
        <p:txBody>
          <a:bodyPr>
            <a:noAutofit/>
          </a:bodyPr>
          <a:lstStyle/>
          <a:p>
            <a:pPr algn="just"/>
            <a:r>
              <a:rPr lang="en-US" sz="3400" dirty="0"/>
              <a:t>This is less of a problem for members of congress.</a:t>
            </a:r>
          </a:p>
        </p:txBody>
      </p:sp>
      <p:sp>
        <p:nvSpPr>
          <p:cNvPr id="5" name="TextBox 4">
            <a:extLst>
              <a:ext uri="{FF2B5EF4-FFF2-40B4-BE49-F238E27FC236}">
                <a16:creationId xmlns:a16="http://schemas.microsoft.com/office/drawing/2014/main" id="{321BD46D-BA3A-954B-A9FB-475B2F4329EB}"/>
              </a:ext>
            </a:extLst>
          </p:cNvPr>
          <p:cNvSpPr txBox="1"/>
          <p:nvPr/>
        </p:nvSpPr>
        <p:spPr>
          <a:xfrm>
            <a:off x="186206" y="5708062"/>
            <a:ext cx="8824510" cy="677108"/>
          </a:xfrm>
          <a:prstGeom prst="rect">
            <a:avLst/>
          </a:prstGeom>
          <a:noFill/>
        </p:spPr>
        <p:txBody>
          <a:bodyPr wrap="square">
            <a:spAutoFit/>
          </a:bodyPr>
          <a:lstStyle/>
          <a:p>
            <a:r>
              <a:rPr lang="en-US" sz="2000" dirty="0"/>
              <a:t>Downloaded from: </a:t>
            </a:r>
            <a:r>
              <a:rPr lang="en-US" sz="2000" i="1" dirty="0">
                <a:hlinkClick r:id="rId2">
                  <a:extLst>
                    <a:ext uri="{A12FA001-AC4F-418D-AE19-62706E023703}">
                      <ahyp:hlinkClr xmlns:ahyp="http://schemas.microsoft.com/office/drawing/2018/hyperlinkcolor" val="tx"/>
                    </a:ext>
                  </a:extLst>
                </a:hlinkClick>
              </a:rPr>
              <a:t>https://twitter.com/PierreKory/status/1446312291302055940</a:t>
            </a:r>
            <a:endParaRPr lang="en-US" sz="2000" i="1" dirty="0"/>
          </a:p>
          <a:p>
            <a:endParaRPr lang="en-US" dirty="0"/>
          </a:p>
        </p:txBody>
      </p:sp>
      <p:pic>
        <p:nvPicPr>
          <p:cNvPr id="7" name="Picture 6" descr="Graphical user interface, text, application&#10;&#10;Description automatically generated">
            <a:extLst>
              <a:ext uri="{FF2B5EF4-FFF2-40B4-BE49-F238E27FC236}">
                <a16:creationId xmlns:a16="http://schemas.microsoft.com/office/drawing/2014/main" id="{BC7D8867-D217-B14E-A09B-344BC6BD00DF}"/>
              </a:ext>
            </a:extLst>
          </p:cNvPr>
          <p:cNvPicPr>
            <a:picLocks noChangeAspect="1"/>
          </p:cNvPicPr>
          <p:nvPr/>
        </p:nvPicPr>
        <p:blipFill>
          <a:blip r:embed="rId3"/>
          <a:stretch>
            <a:fillRect/>
          </a:stretch>
        </p:blipFill>
        <p:spPr>
          <a:xfrm>
            <a:off x="143435" y="1006506"/>
            <a:ext cx="8819487" cy="4551612"/>
          </a:xfrm>
          <a:prstGeom prst="rect">
            <a:avLst/>
          </a:prstGeom>
        </p:spPr>
      </p:pic>
    </p:spTree>
    <p:extLst>
      <p:ext uri="{BB962C8B-B14F-4D97-AF65-F5344CB8AC3E}">
        <p14:creationId xmlns:p14="http://schemas.microsoft.com/office/powerpoint/2010/main" val="3798598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83A56-6751-E642-881C-4752F4E07E75}"/>
              </a:ext>
            </a:extLst>
          </p:cNvPr>
          <p:cNvSpPr>
            <a:spLocks noGrp="1"/>
          </p:cNvSpPr>
          <p:nvPr>
            <p:ph type="title"/>
          </p:nvPr>
        </p:nvSpPr>
        <p:spPr>
          <a:xfrm>
            <a:off x="-53708" y="360246"/>
            <a:ext cx="9251415" cy="668254"/>
          </a:xfrm>
        </p:spPr>
        <p:txBody>
          <a:bodyPr>
            <a:noAutofit/>
          </a:bodyPr>
          <a:lstStyle/>
          <a:p>
            <a:r>
              <a:rPr lang="en-US" sz="2500" dirty="0"/>
              <a:t>Shockingly, even the banana republics of Honduras and El Salvador </a:t>
            </a:r>
            <a:br>
              <a:rPr lang="en-US" sz="2500" dirty="0"/>
            </a:br>
            <a:r>
              <a:rPr lang="en-US" sz="2500" dirty="0"/>
              <a:t>are doing a far better job of protecting their citizens from COVID-19.</a:t>
            </a:r>
          </a:p>
        </p:txBody>
      </p:sp>
      <p:sp>
        <p:nvSpPr>
          <p:cNvPr id="5" name="TextBox 4">
            <a:extLst>
              <a:ext uri="{FF2B5EF4-FFF2-40B4-BE49-F238E27FC236}">
                <a16:creationId xmlns:a16="http://schemas.microsoft.com/office/drawing/2014/main" id="{321BD46D-BA3A-954B-A9FB-475B2F4329EB}"/>
              </a:ext>
            </a:extLst>
          </p:cNvPr>
          <p:cNvSpPr txBox="1"/>
          <p:nvPr/>
        </p:nvSpPr>
        <p:spPr>
          <a:xfrm>
            <a:off x="152889" y="4715948"/>
            <a:ext cx="2912062" cy="2523768"/>
          </a:xfrm>
          <a:prstGeom prst="rect">
            <a:avLst/>
          </a:prstGeom>
          <a:noFill/>
        </p:spPr>
        <p:txBody>
          <a:bodyPr wrap="square">
            <a:spAutoFit/>
          </a:bodyPr>
          <a:lstStyle/>
          <a:p>
            <a:r>
              <a:rPr lang="en-US" sz="2000" i="1" dirty="0">
                <a:hlinkClick r:id="rId2">
                  <a:extLst>
                    <a:ext uri="{A12FA001-AC4F-418D-AE19-62706E023703}">
                      <ahyp:hlinkClr xmlns:ahyp="http://schemas.microsoft.com/office/drawing/2018/hyperlinkcolor" val="tx"/>
                    </a:ext>
                  </a:extLst>
                </a:hlinkClick>
              </a:rPr>
              <a:t>https://www.laprensa.hn/honduras/honduras-gobierno-pone-alcance-poblacion-ivermectina-BWLP1441770</a:t>
            </a:r>
            <a:endParaRPr lang="en-US" sz="2000" i="1" dirty="0"/>
          </a:p>
          <a:p>
            <a:endParaRPr lang="en-US" sz="2000" i="1" dirty="0"/>
          </a:p>
          <a:p>
            <a:endParaRPr lang="en-US" sz="2000" i="1" dirty="0"/>
          </a:p>
          <a:p>
            <a:endParaRPr 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FB35E30E-6FFA-A74F-9B4D-C500ECE841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8788" y="4715948"/>
            <a:ext cx="5805889" cy="2031059"/>
          </a:xfrm>
          <a:prstGeom prst="rect">
            <a:avLst/>
          </a:prstGeom>
        </p:spPr>
      </p:pic>
      <p:pic>
        <p:nvPicPr>
          <p:cNvPr id="10" name="Picture 9" descr="A picture containing text, bottle&#10;&#10;Description automatically generated">
            <a:extLst>
              <a:ext uri="{FF2B5EF4-FFF2-40B4-BE49-F238E27FC236}">
                <a16:creationId xmlns:a16="http://schemas.microsoft.com/office/drawing/2014/main" id="{F4F4E52D-0A6A-0841-BF42-0B91217498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892" y="1365681"/>
            <a:ext cx="4933783" cy="3220980"/>
          </a:xfrm>
          <a:prstGeom prst="rect">
            <a:avLst/>
          </a:prstGeom>
        </p:spPr>
      </p:pic>
      <p:sp>
        <p:nvSpPr>
          <p:cNvPr id="11" name="TextBox 10">
            <a:extLst>
              <a:ext uri="{FF2B5EF4-FFF2-40B4-BE49-F238E27FC236}">
                <a16:creationId xmlns:a16="http://schemas.microsoft.com/office/drawing/2014/main" id="{3BF438F4-9133-F24D-8604-9C89574EA7B4}"/>
              </a:ext>
            </a:extLst>
          </p:cNvPr>
          <p:cNvSpPr txBox="1"/>
          <p:nvPr/>
        </p:nvSpPr>
        <p:spPr>
          <a:xfrm>
            <a:off x="5263827" y="1213009"/>
            <a:ext cx="3420612" cy="2215991"/>
          </a:xfrm>
          <a:prstGeom prst="rect">
            <a:avLst/>
          </a:prstGeom>
          <a:noFill/>
        </p:spPr>
        <p:txBody>
          <a:bodyPr wrap="square">
            <a:spAutoFit/>
          </a:bodyPr>
          <a:lstStyle/>
          <a:p>
            <a:r>
              <a:rPr lang="en-US" sz="2000" i="1" dirty="0">
                <a:hlinkClick r:id="rId5">
                  <a:extLst>
                    <a:ext uri="{A12FA001-AC4F-418D-AE19-62706E023703}">
                      <ahyp:hlinkClr xmlns:ahyp="http://schemas.microsoft.com/office/drawing/2018/hyperlinkcolor" val="tx"/>
                    </a:ext>
                  </a:extLst>
                </a:hlinkClick>
              </a:rPr>
              <a:t>https://saludconlupa.com/noticias/el-salvador-guatemala-y-bolivia-ofrecen-kits-de-medicinas-para-covid-19-sin-prever-reacciones-adversas/</a:t>
            </a:r>
            <a:endParaRPr lang="en-US" sz="2000" i="1" dirty="0"/>
          </a:p>
          <a:p>
            <a:endParaRPr lang="en-US" sz="2000" i="1" dirty="0"/>
          </a:p>
          <a:p>
            <a:endParaRPr lang="en-US" dirty="0"/>
          </a:p>
        </p:txBody>
      </p:sp>
    </p:spTree>
    <p:extLst>
      <p:ext uri="{BB962C8B-B14F-4D97-AF65-F5344CB8AC3E}">
        <p14:creationId xmlns:p14="http://schemas.microsoft.com/office/powerpoint/2010/main" val="251015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E8E8A-6AAA-7342-A683-43298C516361}"/>
              </a:ext>
            </a:extLst>
          </p:cNvPr>
          <p:cNvSpPr txBox="1"/>
          <p:nvPr/>
        </p:nvSpPr>
        <p:spPr>
          <a:xfrm>
            <a:off x="580376" y="6065153"/>
            <a:ext cx="8220491" cy="877163"/>
          </a:xfrm>
          <a:prstGeom prst="rect">
            <a:avLst/>
          </a:prstGeom>
          <a:noFill/>
        </p:spPr>
        <p:txBody>
          <a:bodyPr wrap="square" rtlCol="0">
            <a:spAutoFit/>
          </a:bodyPr>
          <a:lstStyle/>
          <a:p>
            <a:r>
              <a:rPr lang="en-US" sz="1700" dirty="0"/>
              <a:t>Downloaded from “The Hill” </a:t>
            </a:r>
            <a:r>
              <a:rPr lang="en-US" sz="1700" i="1" dirty="0">
                <a:hlinkClick r:id="rId2">
                  <a:extLst>
                    <a:ext uri="{A12FA001-AC4F-418D-AE19-62706E023703}">
                      <ahyp:hlinkClr xmlns:ahyp="http://schemas.microsoft.com/office/drawing/2018/hyperlinkcolor" val="tx"/>
                    </a:ext>
                  </a:extLst>
                </a:hlinkClick>
              </a:rPr>
              <a:t>https://thehill.com/policy/healthcare/558469-stephen-hahn-joining-venture-capital-firm-behind-moderna</a:t>
            </a:r>
            <a:endParaRPr lang="en-US" sz="1700" i="1" dirty="0"/>
          </a:p>
          <a:p>
            <a:endParaRPr lang="en-US" sz="1700" i="1" dirty="0"/>
          </a:p>
        </p:txBody>
      </p:sp>
      <p:pic>
        <p:nvPicPr>
          <p:cNvPr id="6" name="Picture 5" descr="A person speaking into a microphone&#10;&#10;Description automatically generated with medium confidence">
            <a:extLst>
              <a:ext uri="{FF2B5EF4-FFF2-40B4-BE49-F238E27FC236}">
                <a16:creationId xmlns:a16="http://schemas.microsoft.com/office/drawing/2014/main" id="{B6D2E8A3-8CF0-7D4C-9A26-A6868E346F78}"/>
              </a:ext>
            </a:extLst>
          </p:cNvPr>
          <p:cNvPicPr>
            <a:picLocks noChangeAspect="1"/>
          </p:cNvPicPr>
          <p:nvPr/>
        </p:nvPicPr>
        <p:blipFill>
          <a:blip r:embed="rId3"/>
          <a:stretch>
            <a:fillRect/>
          </a:stretch>
        </p:blipFill>
        <p:spPr>
          <a:xfrm>
            <a:off x="885177" y="935814"/>
            <a:ext cx="7387967" cy="4986371"/>
          </a:xfrm>
          <a:prstGeom prst="rect">
            <a:avLst/>
          </a:prstGeom>
        </p:spPr>
      </p:pic>
      <p:sp>
        <p:nvSpPr>
          <p:cNvPr id="8" name="Title 6">
            <a:extLst>
              <a:ext uri="{FF2B5EF4-FFF2-40B4-BE49-F238E27FC236}">
                <a16:creationId xmlns:a16="http://schemas.microsoft.com/office/drawing/2014/main" id="{21D4AD11-959E-E946-9D24-D95C0DB60FF0}"/>
              </a:ext>
            </a:extLst>
          </p:cNvPr>
          <p:cNvSpPr txBox="1">
            <a:spLocks/>
          </p:cNvSpPr>
          <p:nvPr/>
        </p:nvSpPr>
        <p:spPr>
          <a:xfrm>
            <a:off x="353664" y="-15181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The Revolving Door</a:t>
            </a:r>
            <a:endParaRPr lang="en-US" dirty="0"/>
          </a:p>
        </p:txBody>
      </p:sp>
    </p:spTree>
    <p:extLst>
      <p:ext uri="{BB962C8B-B14F-4D97-AF65-F5344CB8AC3E}">
        <p14:creationId xmlns:p14="http://schemas.microsoft.com/office/powerpoint/2010/main" val="222554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86" y="2640199"/>
            <a:ext cx="9144000" cy="1470025"/>
          </a:xfrm>
        </p:spPr>
        <p:txBody>
          <a:bodyPr>
            <a:noAutofit/>
          </a:bodyPr>
          <a:lstStyle/>
          <a:p>
            <a:r>
              <a:rPr lang="en-US" sz="4800" dirty="0">
                <a:solidFill>
                  <a:srgbClr val="FFFF00"/>
                </a:solidFill>
              </a:rPr>
              <a:t>8. Was SARS-CoV-2 made in a lab? </a:t>
            </a:r>
          </a:p>
        </p:txBody>
      </p:sp>
    </p:spTree>
    <p:extLst>
      <p:ext uri="{BB962C8B-B14F-4D97-AF65-F5344CB8AC3E}">
        <p14:creationId xmlns:p14="http://schemas.microsoft.com/office/powerpoint/2010/main" val="616991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211277"/>
            <a:ext cx="8950817" cy="839718"/>
          </a:xfrm>
        </p:spPr>
        <p:txBody>
          <a:bodyPr>
            <a:noAutofit/>
          </a:bodyPr>
          <a:lstStyle/>
          <a:p>
            <a:pPr algn="just"/>
            <a:r>
              <a:rPr lang="en-US" sz="2700" dirty="0"/>
              <a:t>According to the US National Institute of Health, SARS-CoV-2 “is likely the result of viral evolution in nature.”</a:t>
            </a:r>
          </a:p>
        </p:txBody>
      </p:sp>
      <p:sp>
        <p:nvSpPr>
          <p:cNvPr id="3" name="TextBox 2">
            <a:extLst>
              <a:ext uri="{FF2B5EF4-FFF2-40B4-BE49-F238E27FC236}">
                <a16:creationId xmlns:a16="http://schemas.microsoft.com/office/drawing/2014/main" id="{244E8E8A-6AAA-7342-A683-43298C516361}"/>
              </a:ext>
            </a:extLst>
          </p:cNvPr>
          <p:cNvSpPr txBox="1"/>
          <p:nvPr/>
        </p:nvSpPr>
        <p:spPr>
          <a:xfrm>
            <a:off x="0" y="6212703"/>
            <a:ext cx="9492271" cy="877163"/>
          </a:xfrm>
          <a:prstGeom prst="rect">
            <a:avLst/>
          </a:prstGeom>
          <a:noFill/>
        </p:spPr>
        <p:txBody>
          <a:bodyPr wrap="square" rtlCol="0">
            <a:spAutoFit/>
          </a:bodyPr>
          <a:lstStyle/>
          <a:p>
            <a:r>
              <a:rPr lang="en-US" sz="1700" dirty="0"/>
              <a:t>Downloaded from  </a:t>
            </a:r>
            <a:r>
              <a:rPr lang="en-US" sz="1700" i="1" dirty="0">
                <a:hlinkClick r:id="rId2">
                  <a:extLst>
                    <a:ext uri="{A12FA001-AC4F-418D-AE19-62706E023703}">
                      <ahyp:hlinkClr xmlns:ahyp="http://schemas.microsoft.com/office/drawing/2018/hyperlinkcolor" val="tx"/>
                    </a:ext>
                  </a:extLst>
                </a:hlinkClick>
              </a:rPr>
              <a:t>https://www.nih.gov/about-nih/who-we-are/nih-director/statements/statement-misinformation-about-sars-cov-2-origins</a:t>
            </a:r>
            <a:endParaRPr lang="en-US" sz="1700" i="1" dirty="0"/>
          </a:p>
          <a:p>
            <a:endParaRPr lang="en-US" sz="1700" i="1" dirty="0"/>
          </a:p>
        </p:txBody>
      </p:sp>
      <p:pic>
        <p:nvPicPr>
          <p:cNvPr id="5" name="Picture 4" descr="Graphical user interface, text, application, Word, email&#10;&#10;Description automatically generated">
            <a:extLst>
              <a:ext uri="{FF2B5EF4-FFF2-40B4-BE49-F238E27FC236}">
                <a16:creationId xmlns:a16="http://schemas.microsoft.com/office/drawing/2014/main" id="{8FF5B406-E83F-B74E-A865-8634B33AD185}"/>
              </a:ext>
            </a:extLst>
          </p:cNvPr>
          <p:cNvPicPr>
            <a:picLocks noChangeAspect="1"/>
          </p:cNvPicPr>
          <p:nvPr/>
        </p:nvPicPr>
        <p:blipFill>
          <a:blip r:embed="rId3"/>
          <a:stretch>
            <a:fillRect/>
          </a:stretch>
        </p:blipFill>
        <p:spPr>
          <a:xfrm>
            <a:off x="0" y="798491"/>
            <a:ext cx="9144000" cy="5351100"/>
          </a:xfrm>
          <a:prstGeom prst="rect">
            <a:avLst/>
          </a:prstGeom>
        </p:spPr>
      </p:pic>
      <p:sp>
        <p:nvSpPr>
          <p:cNvPr id="9" name="Frame 8">
            <a:extLst>
              <a:ext uri="{FF2B5EF4-FFF2-40B4-BE49-F238E27FC236}">
                <a16:creationId xmlns:a16="http://schemas.microsoft.com/office/drawing/2014/main" id="{EC488747-5799-844D-A11E-F58CE2D5710B}"/>
              </a:ext>
            </a:extLst>
          </p:cNvPr>
          <p:cNvSpPr/>
          <p:nvPr/>
        </p:nvSpPr>
        <p:spPr>
          <a:xfrm>
            <a:off x="0" y="5587816"/>
            <a:ext cx="6709893" cy="297829"/>
          </a:xfrm>
          <a:prstGeom prst="frame">
            <a:avLst/>
          </a:prstGeom>
          <a:solidFill>
            <a:srgbClr val="0432FF"/>
          </a:solidFill>
          <a:ln w="6350" cap="sq">
            <a:solidFill>
              <a:srgbClr val="0432F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46375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lumMod val="98000"/>
                <a:lumOff val="2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941958"/>
            <a:ext cx="9296400" cy="839718"/>
          </a:xfrm>
        </p:spPr>
        <p:txBody>
          <a:bodyPr>
            <a:noAutofit/>
          </a:bodyPr>
          <a:lstStyle/>
          <a:p>
            <a:r>
              <a:rPr lang="en-US" sz="2400" dirty="0"/>
              <a:t>The FCS plays a key role facilitating entry of the virus into human cells.</a:t>
            </a:r>
          </a:p>
        </p:txBody>
      </p:sp>
      <p:sp>
        <p:nvSpPr>
          <p:cNvPr id="3" name="TextBox 2">
            <a:extLst>
              <a:ext uri="{FF2B5EF4-FFF2-40B4-BE49-F238E27FC236}">
                <a16:creationId xmlns:a16="http://schemas.microsoft.com/office/drawing/2014/main" id="{244E8E8A-6AAA-7342-A683-43298C516361}"/>
              </a:ext>
            </a:extLst>
          </p:cNvPr>
          <p:cNvSpPr txBox="1"/>
          <p:nvPr/>
        </p:nvSpPr>
        <p:spPr>
          <a:xfrm>
            <a:off x="12879" y="4640624"/>
            <a:ext cx="9492271" cy="569387"/>
          </a:xfrm>
          <a:prstGeom prst="rect">
            <a:avLst/>
          </a:prstGeom>
          <a:noFill/>
        </p:spPr>
        <p:txBody>
          <a:bodyPr wrap="square" rtlCol="0">
            <a:spAutoFit/>
          </a:bodyPr>
          <a:lstStyle/>
          <a:p>
            <a:r>
              <a:rPr lang="en-US" sz="1400" dirty="0"/>
              <a:t>Downloaded from </a:t>
            </a:r>
            <a:r>
              <a:rPr lang="en-US" sz="1400" dirty="0" err="1"/>
              <a:t>randombio.com</a:t>
            </a:r>
            <a:r>
              <a:rPr lang="en-US" sz="1400" dirty="0"/>
              <a:t>: </a:t>
            </a:r>
            <a:r>
              <a:rPr lang="en-US" sz="1400" i="1" dirty="0">
                <a:hlinkClick r:id="rId3">
                  <a:extLst>
                    <a:ext uri="{A12FA001-AC4F-418D-AE19-62706E023703}">
                      <ahyp:hlinkClr xmlns:ahyp="http://schemas.microsoft.com/office/drawing/2018/hyperlinkcolor" val="tx"/>
                    </a:ext>
                  </a:extLst>
                </a:hlinkClick>
              </a:rPr>
              <a:t>https://www.randombio.com/covid-furin-site.html</a:t>
            </a:r>
            <a:endParaRPr lang="en-US" sz="1400" i="1" dirty="0"/>
          </a:p>
          <a:p>
            <a:endParaRPr lang="en-US" sz="1700" i="1" dirty="0"/>
          </a:p>
        </p:txBody>
      </p:sp>
      <p:sp>
        <p:nvSpPr>
          <p:cNvPr id="5" name="Title 1">
            <a:extLst>
              <a:ext uri="{FF2B5EF4-FFF2-40B4-BE49-F238E27FC236}">
                <a16:creationId xmlns:a16="http://schemas.microsoft.com/office/drawing/2014/main" id="{17EB0777-0F72-914A-9CDE-DF10CD15BF89}"/>
              </a:ext>
            </a:extLst>
          </p:cNvPr>
          <p:cNvSpPr txBox="1">
            <a:spLocks/>
          </p:cNvSpPr>
          <p:nvPr/>
        </p:nvSpPr>
        <p:spPr>
          <a:xfrm>
            <a:off x="139459" y="4869914"/>
            <a:ext cx="8885209" cy="8397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a:t>The FCS consists of four amino acids that occur on the “spike” protein.</a:t>
            </a:r>
          </a:p>
        </p:txBody>
      </p:sp>
      <p:sp>
        <p:nvSpPr>
          <p:cNvPr id="8" name="Title 1">
            <a:extLst>
              <a:ext uri="{FF2B5EF4-FFF2-40B4-BE49-F238E27FC236}">
                <a16:creationId xmlns:a16="http://schemas.microsoft.com/office/drawing/2014/main" id="{51D2D472-8053-0C47-AF38-0D17B406BE95}"/>
              </a:ext>
            </a:extLst>
          </p:cNvPr>
          <p:cNvSpPr txBox="1">
            <a:spLocks/>
          </p:cNvSpPr>
          <p:nvPr/>
        </p:nvSpPr>
        <p:spPr>
          <a:xfrm>
            <a:off x="-86062" y="5409767"/>
            <a:ext cx="9296400" cy="8397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t>The FCS is not found any of the other coronaviruses isolated from bats.</a:t>
            </a:r>
          </a:p>
        </p:txBody>
      </p:sp>
      <p:pic>
        <p:nvPicPr>
          <p:cNvPr id="7" name="Picture 6" descr="Text&#10;&#10;Description automatically generated">
            <a:extLst>
              <a:ext uri="{FF2B5EF4-FFF2-40B4-BE49-F238E27FC236}">
                <a16:creationId xmlns:a16="http://schemas.microsoft.com/office/drawing/2014/main" id="{C7AF8EF5-C08B-F141-89AB-23C6EC7A0082}"/>
              </a:ext>
            </a:extLst>
          </p:cNvPr>
          <p:cNvPicPr>
            <a:picLocks noChangeAspect="1"/>
          </p:cNvPicPr>
          <p:nvPr/>
        </p:nvPicPr>
        <p:blipFill>
          <a:blip r:embed="rId4"/>
          <a:stretch>
            <a:fillRect/>
          </a:stretch>
        </p:blipFill>
        <p:spPr>
          <a:xfrm>
            <a:off x="99609" y="3476422"/>
            <a:ext cx="8925059" cy="1180323"/>
          </a:xfrm>
          <a:prstGeom prst="rect">
            <a:avLst/>
          </a:prstGeom>
        </p:spPr>
      </p:pic>
      <p:cxnSp>
        <p:nvCxnSpPr>
          <p:cNvPr id="9" name="Straight Arrow Connector 8">
            <a:extLst>
              <a:ext uri="{FF2B5EF4-FFF2-40B4-BE49-F238E27FC236}">
                <a16:creationId xmlns:a16="http://schemas.microsoft.com/office/drawing/2014/main" id="{4158E8BE-C296-1441-B6DC-CEEFAA3AF896}"/>
              </a:ext>
            </a:extLst>
          </p:cNvPr>
          <p:cNvCxnSpPr>
            <a:cxnSpLocks/>
          </p:cNvCxnSpPr>
          <p:nvPr/>
        </p:nvCxnSpPr>
        <p:spPr>
          <a:xfrm>
            <a:off x="310355" y="4324956"/>
            <a:ext cx="324552" cy="0"/>
          </a:xfrm>
          <a:prstGeom prst="straightConnector1">
            <a:avLst/>
          </a:prstGeom>
          <a:ln w="63500">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18" name="Frame 17">
            <a:extLst>
              <a:ext uri="{FF2B5EF4-FFF2-40B4-BE49-F238E27FC236}">
                <a16:creationId xmlns:a16="http://schemas.microsoft.com/office/drawing/2014/main" id="{D93C4E87-F0BF-CA42-B603-4849F7662D0F}"/>
              </a:ext>
            </a:extLst>
          </p:cNvPr>
          <p:cNvSpPr/>
          <p:nvPr/>
        </p:nvSpPr>
        <p:spPr>
          <a:xfrm>
            <a:off x="5679583" y="3977098"/>
            <a:ext cx="1867437" cy="277485"/>
          </a:xfrm>
          <a:prstGeom prst="frame">
            <a:avLst/>
          </a:prstGeom>
          <a:solidFill>
            <a:srgbClr val="0432FF"/>
          </a:solidFill>
          <a:ln w="6350" cap="sq">
            <a:solidFill>
              <a:srgbClr val="0432F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itle 1">
            <a:extLst>
              <a:ext uri="{FF2B5EF4-FFF2-40B4-BE49-F238E27FC236}">
                <a16:creationId xmlns:a16="http://schemas.microsoft.com/office/drawing/2014/main" id="{6A7FE332-9521-FD4A-9178-E91A3E006CA8}"/>
              </a:ext>
            </a:extLst>
          </p:cNvPr>
          <p:cNvSpPr txBox="1">
            <a:spLocks/>
          </p:cNvSpPr>
          <p:nvPr/>
        </p:nvSpPr>
        <p:spPr>
          <a:xfrm>
            <a:off x="99609" y="125694"/>
            <a:ext cx="8840942" cy="9730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a:t>But doubts about natural origin were raised shortly after the virus was isolated due to the unique presence of the “</a:t>
            </a:r>
            <a:r>
              <a:rPr lang="en-US" sz="2400" dirty="0" err="1"/>
              <a:t>furin</a:t>
            </a:r>
            <a:r>
              <a:rPr lang="en-US" sz="2400" dirty="0"/>
              <a:t> cleavage site.”</a:t>
            </a:r>
          </a:p>
        </p:txBody>
      </p:sp>
      <p:pic>
        <p:nvPicPr>
          <p:cNvPr id="24" name="Picture 23" descr="Text&#10;&#10;Description automatically generated">
            <a:extLst>
              <a:ext uri="{FF2B5EF4-FFF2-40B4-BE49-F238E27FC236}">
                <a16:creationId xmlns:a16="http://schemas.microsoft.com/office/drawing/2014/main" id="{2186DBB0-C1C5-3649-9B78-BA39DCDF6FDF}"/>
              </a:ext>
            </a:extLst>
          </p:cNvPr>
          <p:cNvPicPr>
            <a:picLocks noChangeAspect="1"/>
          </p:cNvPicPr>
          <p:nvPr/>
        </p:nvPicPr>
        <p:blipFill>
          <a:blip r:embed="rId5"/>
          <a:stretch>
            <a:fillRect/>
          </a:stretch>
        </p:blipFill>
        <p:spPr>
          <a:xfrm>
            <a:off x="128789" y="1246943"/>
            <a:ext cx="8928885" cy="1325445"/>
          </a:xfrm>
          <a:prstGeom prst="rect">
            <a:avLst/>
          </a:prstGeom>
        </p:spPr>
      </p:pic>
      <p:sp>
        <p:nvSpPr>
          <p:cNvPr id="25" name="TextBox 24">
            <a:extLst>
              <a:ext uri="{FF2B5EF4-FFF2-40B4-BE49-F238E27FC236}">
                <a16:creationId xmlns:a16="http://schemas.microsoft.com/office/drawing/2014/main" id="{20902640-7475-1645-86FE-16BF1215F2EE}"/>
              </a:ext>
            </a:extLst>
          </p:cNvPr>
          <p:cNvSpPr txBox="1"/>
          <p:nvPr/>
        </p:nvSpPr>
        <p:spPr>
          <a:xfrm>
            <a:off x="86731" y="2572389"/>
            <a:ext cx="8840942" cy="1215717"/>
          </a:xfrm>
          <a:prstGeom prst="rect">
            <a:avLst/>
          </a:prstGeom>
          <a:noFill/>
        </p:spPr>
        <p:txBody>
          <a:bodyPr wrap="square" rtlCol="0">
            <a:spAutoFit/>
          </a:bodyPr>
          <a:lstStyle/>
          <a:p>
            <a:r>
              <a:rPr lang="en-US" sz="1400" i="1" dirty="0">
                <a:hlinkClick r:id="rId6">
                  <a:extLst>
                    <a:ext uri="{A12FA001-AC4F-418D-AE19-62706E023703}">
                      <ahyp:hlinkClr xmlns:ahyp="http://schemas.microsoft.com/office/drawing/2018/hyperlinkcolor" val="tx"/>
                    </a:ext>
                  </a:extLst>
                </a:hlinkClick>
              </a:rPr>
              <a:t>https://twitter.com/livemint/status/1305394599460913153?ref_src=twsrc%5Etfw%7Ctwcamp%5Etweetembed%7Ctwterm%5E1305394599460913153%7Ctwgr%5E%7Ctwcon%5Es1_&amp;ref_url=https%3A%2F%2Fen.as.com%2Fen%2F2020%2F09%2F15%2Flatest_news%2F1600196698_232755.html</a:t>
            </a:r>
            <a:endParaRPr lang="en-US" sz="1400" i="1" dirty="0"/>
          </a:p>
          <a:p>
            <a:endParaRPr lang="en-US" sz="1400" i="1" dirty="0"/>
          </a:p>
          <a:p>
            <a:endParaRPr lang="en-US" sz="1700" i="1" dirty="0"/>
          </a:p>
        </p:txBody>
      </p:sp>
    </p:spTree>
    <p:extLst>
      <p:ext uri="{BB962C8B-B14F-4D97-AF65-F5344CB8AC3E}">
        <p14:creationId xmlns:p14="http://schemas.microsoft.com/office/powerpoint/2010/main" val="411545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896" y="326674"/>
            <a:ext cx="7551006" cy="839718"/>
          </a:xfrm>
        </p:spPr>
        <p:txBody>
          <a:bodyPr>
            <a:noAutofit/>
          </a:bodyPr>
          <a:lstStyle/>
          <a:p>
            <a:pPr algn="just"/>
            <a:r>
              <a:rPr lang="en-US" sz="2400" dirty="0"/>
              <a:t>Perhaps they do not want to come clean about research that involved the engineering of bat virus genes at the WIV.</a:t>
            </a:r>
          </a:p>
        </p:txBody>
      </p:sp>
      <p:sp>
        <p:nvSpPr>
          <p:cNvPr id="3" name="TextBox 2">
            <a:extLst>
              <a:ext uri="{FF2B5EF4-FFF2-40B4-BE49-F238E27FC236}">
                <a16:creationId xmlns:a16="http://schemas.microsoft.com/office/drawing/2014/main" id="{244E8E8A-6AAA-7342-A683-43298C516361}"/>
              </a:ext>
            </a:extLst>
          </p:cNvPr>
          <p:cNvSpPr txBox="1"/>
          <p:nvPr/>
        </p:nvSpPr>
        <p:spPr>
          <a:xfrm>
            <a:off x="810983" y="6471934"/>
            <a:ext cx="8485417" cy="861774"/>
          </a:xfrm>
          <a:prstGeom prst="rect">
            <a:avLst/>
          </a:prstGeom>
          <a:noFill/>
        </p:spPr>
        <p:txBody>
          <a:bodyPr wrap="square" rtlCol="0">
            <a:spAutoFit/>
          </a:bodyPr>
          <a:lstStyle/>
          <a:p>
            <a:r>
              <a:rPr lang="en-US" sz="1700" dirty="0"/>
              <a:t>Downloaded from:  </a:t>
            </a:r>
            <a:r>
              <a:rPr lang="en-US" sz="1700" i="1" dirty="0">
                <a:hlinkClick r:id="rId2">
                  <a:extLst>
                    <a:ext uri="{A12FA001-AC4F-418D-AE19-62706E023703}">
                      <ahyp:hlinkClr xmlns:ahyp="http://schemas.microsoft.com/office/drawing/2018/hyperlinkcolor" val="tx"/>
                    </a:ext>
                  </a:extLst>
                </a:hlinkClick>
              </a:rPr>
              <a:t>https://twitter.com/R_H_Ebright/status/1450947395508858880</a:t>
            </a:r>
            <a:endParaRPr lang="en-US" sz="1700" i="1" dirty="0"/>
          </a:p>
          <a:p>
            <a:endParaRPr lang="en-US" sz="1600" i="1" dirty="0"/>
          </a:p>
          <a:p>
            <a:endParaRPr lang="en-US" sz="1700" i="1" dirty="0"/>
          </a:p>
        </p:txBody>
      </p:sp>
      <p:pic>
        <p:nvPicPr>
          <p:cNvPr id="6" name="Picture 5">
            <a:extLst>
              <a:ext uri="{FF2B5EF4-FFF2-40B4-BE49-F238E27FC236}">
                <a16:creationId xmlns:a16="http://schemas.microsoft.com/office/drawing/2014/main" id="{38CF802D-B2DD-284B-9564-8B21FC81B7ED}"/>
              </a:ext>
            </a:extLst>
          </p:cNvPr>
          <p:cNvPicPr>
            <a:picLocks noChangeAspect="1"/>
          </p:cNvPicPr>
          <p:nvPr/>
        </p:nvPicPr>
        <p:blipFill>
          <a:blip r:embed="rId3"/>
          <a:stretch>
            <a:fillRect/>
          </a:stretch>
        </p:blipFill>
        <p:spPr>
          <a:xfrm>
            <a:off x="822134" y="2078440"/>
            <a:ext cx="7719701" cy="4393493"/>
          </a:xfrm>
          <a:prstGeom prst="rect">
            <a:avLst/>
          </a:prstGeom>
        </p:spPr>
      </p:pic>
      <p:sp>
        <p:nvSpPr>
          <p:cNvPr id="5" name="Title 1">
            <a:extLst>
              <a:ext uri="{FF2B5EF4-FFF2-40B4-BE49-F238E27FC236}">
                <a16:creationId xmlns:a16="http://schemas.microsoft.com/office/drawing/2014/main" id="{9AB94092-C1DF-1A41-AACF-492803311D12}"/>
              </a:ext>
            </a:extLst>
          </p:cNvPr>
          <p:cNvSpPr txBox="1">
            <a:spLocks/>
          </p:cNvSpPr>
          <p:nvPr/>
        </p:nvSpPr>
        <p:spPr>
          <a:xfrm>
            <a:off x="706079" y="30155"/>
            <a:ext cx="9038359" cy="4355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a:t>Why does the NIH continue to double down this narrative?</a:t>
            </a:r>
          </a:p>
        </p:txBody>
      </p:sp>
      <p:sp>
        <p:nvSpPr>
          <p:cNvPr id="7" name="Title 1">
            <a:extLst>
              <a:ext uri="{FF2B5EF4-FFF2-40B4-BE49-F238E27FC236}">
                <a16:creationId xmlns:a16="http://schemas.microsoft.com/office/drawing/2014/main" id="{D7ADAC00-8430-984A-8B75-979854F1ADD8}"/>
              </a:ext>
            </a:extLst>
          </p:cNvPr>
          <p:cNvSpPr txBox="1">
            <a:spLocks/>
          </p:cNvSpPr>
          <p:nvPr/>
        </p:nvSpPr>
        <p:spPr>
          <a:xfrm>
            <a:off x="677286" y="890733"/>
            <a:ext cx="9038359" cy="8397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a:t>This is not a “smoking gun,” but it raises important questions:</a:t>
            </a:r>
          </a:p>
        </p:txBody>
      </p:sp>
      <p:sp>
        <p:nvSpPr>
          <p:cNvPr id="8" name="Title 1">
            <a:extLst>
              <a:ext uri="{FF2B5EF4-FFF2-40B4-BE49-F238E27FC236}">
                <a16:creationId xmlns:a16="http://schemas.microsoft.com/office/drawing/2014/main" id="{6CCBB21C-07A1-D448-928D-4D6426AE9985}"/>
              </a:ext>
            </a:extLst>
          </p:cNvPr>
          <p:cNvSpPr txBox="1">
            <a:spLocks/>
          </p:cNvSpPr>
          <p:nvPr/>
        </p:nvSpPr>
        <p:spPr>
          <a:xfrm>
            <a:off x="717179" y="1669364"/>
            <a:ext cx="9038359" cy="8397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a:t>Why did Directors Collins and Fauci lie when asked about this? </a:t>
            </a:r>
          </a:p>
        </p:txBody>
      </p:sp>
      <p:sp>
        <p:nvSpPr>
          <p:cNvPr id="9" name="Title 1">
            <a:extLst>
              <a:ext uri="{FF2B5EF4-FFF2-40B4-BE49-F238E27FC236}">
                <a16:creationId xmlns:a16="http://schemas.microsoft.com/office/drawing/2014/main" id="{56BD9DC6-EC15-7A4A-A20D-A9246C379C69}"/>
              </a:ext>
            </a:extLst>
          </p:cNvPr>
          <p:cNvSpPr txBox="1">
            <a:spLocks/>
          </p:cNvSpPr>
          <p:nvPr/>
        </p:nvSpPr>
        <p:spPr>
          <a:xfrm>
            <a:off x="717178" y="1272606"/>
            <a:ext cx="9038359" cy="8397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a:t>Why is NIH throwing </a:t>
            </a:r>
            <a:r>
              <a:rPr lang="en-US" sz="2400" dirty="0" err="1"/>
              <a:t>EcoHealth</a:t>
            </a:r>
            <a:r>
              <a:rPr lang="en-US" sz="2400" dirty="0"/>
              <a:t> Alliance under the bus? </a:t>
            </a:r>
          </a:p>
        </p:txBody>
      </p:sp>
    </p:spTree>
    <p:extLst>
      <p:ext uri="{BB962C8B-B14F-4D97-AF65-F5344CB8AC3E}">
        <p14:creationId xmlns:p14="http://schemas.microsoft.com/office/powerpoint/2010/main" val="252228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9ECB3C-AC8E-7F4C-BBAF-A3859BCB0550}"/>
              </a:ext>
            </a:extLst>
          </p:cNvPr>
          <p:cNvSpPr/>
          <p:nvPr/>
        </p:nvSpPr>
        <p:spPr>
          <a:xfrm>
            <a:off x="696686" y="1803697"/>
            <a:ext cx="6896491" cy="1547027"/>
          </a:xfrm>
          <a:prstGeom prst="rect">
            <a:avLst/>
          </a:prstGeom>
        </p:spPr>
        <p:txBody>
          <a:bodyPr wrap="square">
            <a:spAutoFit/>
          </a:bodyPr>
          <a:lstStyle/>
          <a:p>
            <a:pPr algn="just">
              <a:lnSpc>
                <a:spcPct val="115000"/>
              </a:lnSpc>
            </a:pPr>
            <a:r>
              <a:rPr lang="en-US" sz="2800" i="1" dirty="0">
                <a:latin typeface="Arial" panose="020B0604020202020204" pitchFamily="34" charset="0"/>
                <a:ea typeface="Times New Roman" panose="02020603050405020304" pitchFamily="18" charset="0"/>
                <a:cs typeface="Times New Roman" panose="02020603050405020304" pitchFamily="18" charset="0"/>
              </a:rPr>
              <a:t>We need to increase public understanding of the need for medical counter-measures such as a pan-coronavirus vaccine.</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8592D202-6143-A04C-8DA5-571BBA031C86}"/>
              </a:ext>
            </a:extLst>
          </p:cNvPr>
          <p:cNvSpPr/>
          <p:nvPr/>
        </p:nvSpPr>
        <p:spPr>
          <a:xfrm>
            <a:off x="789051" y="6383599"/>
            <a:ext cx="6660400" cy="461665"/>
          </a:xfrm>
          <a:prstGeom prst="rect">
            <a:avLst/>
          </a:prstGeom>
        </p:spPr>
        <p:txBody>
          <a:bodyPr wrap="square">
            <a:spAutoFit/>
          </a:bodyPr>
          <a:lstStyle/>
          <a:p>
            <a:pPr algn="just"/>
            <a:r>
              <a:rPr lang="en-US" sz="2400" dirty="0">
                <a:latin typeface="Arial" panose="020B0604020202020204" pitchFamily="34" charset="0"/>
                <a:ea typeface="Calibri" panose="020F0502020204030204" pitchFamily="34" charset="0"/>
              </a:rPr>
              <a:t>Peter </a:t>
            </a:r>
            <a:r>
              <a:rPr lang="en-US" sz="2400" dirty="0" err="1">
                <a:latin typeface="Arial" panose="020B0604020202020204" pitchFamily="34" charset="0"/>
                <a:ea typeface="Calibri" panose="020F0502020204030204" pitchFamily="34" charset="0"/>
              </a:rPr>
              <a:t>Daszak</a:t>
            </a:r>
            <a:r>
              <a:rPr lang="en-US" sz="2400" dirty="0">
                <a:latin typeface="Arial" panose="020B0604020202020204" pitchFamily="34" charset="0"/>
                <a:ea typeface="Calibri" panose="020F0502020204030204" pitchFamily="34" charset="0"/>
              </a:rPr>
              <a:t>, president of  </a:t>
            </a:r>
            <a:r>
              <a:rPr lang="en-US" sz="2400" dirty="0" err="1">
                <a:latin typeface="Arial" panose="020B0604020202020204" pitchFamily="34" charset="0"/>
                <a:ea typeface="Calibri" panose="020F0502020204030204" pitchFamily="34" charset="0"/>
              </a:rPr>
              <a:t>EcoHealth</a:t>
            </a:r>
            <a:r>
              <a:rPr lang="en-US" sz="2400" dirty="0">
                <a:latin typeface="Arial" panose="020B0604020202020204" pitchFamily="34" charset="0"/>
                <a:ea typeface="Calibri" panose="020F0502020204030204" pitchFamily="34" charset="0"/>
              </a:rPr>
              <a:t> Alliance</a:t>
            </a:r>
            <a:endParaRPr lang="en-US" sz="2400" dirty="0"/>
          </a:p>
        </p:txBody>
      </p:sp>
      <p:sp>
        <p:nvSpPr>
          <p:cNvPr id="8" name="TextBox 7">
            <a:extLst>
              <a:ext uri="{FF2B5EF4-FFF2-40B4-BE49-F238E27FC236}">
                <a16:creationId xmlns:a16="http://schemas.microsoft.com/office/drawing/2014/main" id="{2D36316F-18BE-7F4E-83A5-CE1877E82137}"/>
              </a:ext>
            </a:extLst>
          </p:cNvPr>
          <p:cNvSpPr txBox="1"/>
          <p:nvPr/>
        </p:nvSpPr>
        <p:spPr>
          <a:xfrm>
            <a:off x="789051" y="1290676"/>
            <a:ext cx="7174854" cy="1200329"/>
          </a:xfrm>
          <a:prstGeom prst="rect">
            <a:avLst/>
          </a:prstGeom>
          <a:noFill/>
        </p:spPr>
        <p:txBody>
          <a:bodyPr wrap="square" rtlCol="0">
            <a:spAutoFit/>
          </a:bodyPr>
          <a:lstStyle/>
          <a:p>
            <a:r>
              <a:rPr lang="en-US" sz="2400" i="1" dirty="0">
                <a:hlinkClick r:id="rId2">
                  <a:extLst>
                    <a:ext uri="{A12FA001-AC4F-418D-AE19-62706E023703}">
                      <ahyp:hlinkClr xmlns:ahyp="http://schemas.microsoft.com/office/drawing/2018/hyperlinkcolor" val="tx"/>
                    </a:ext>
                  </a:extLst>
                </a:hlinkClick>
              </a:rPr>
              <a:t>https://www.ncbi.nlm.nih.gov/books/NBK349040/</a:t>
            </a:r>
            <a:endParaRPr lang="en-US" sz="2400" i="1" dirty="0"/>
          </a:p>
          <a:p>
            <a:endParaRPr lang="en-US" sz="2400" dirty="0">
              <a:solidFill>
                <a:srgbClr val="FFFF00"/>
              </a:solidFill>
            </a:endParaRPr>
          </a:p>
          <a:p>
            <a:endParaRPr lang="en-US" sz="2400" dirty="0">
              <a:solidFill>
                <a:srgbClr val="FFFF00"/>
              </a:solidFill>
            </a:endParaRPr>
          </a:p>
        </p:txBody>
      </p:sp>
      <p:sp>
        <p:nvSpPr>
          <p:cNvPr id="2" name="Rectangle 1">
            <a:extLst>
              <a:ext uri="{FF2B5EF4-FFF2-40B4-BE49-F238E27FC236}">
                <a16:creationId xmlns:a16="http://schemas.microsoft.com/office/drawing/2014/main" id="{6E35DAB2-ACB0-BE49-B8D9-2F51E5C2FCF0}"/>
              </a:ext>
            </a:extLst>
          </p:cNvPr>
          <p:cNvSpPr/>
          <p:nvPr/>
        </p:nvSpPr>
        <p:spPr>
          <a:xfrm>
            <a:off x="696686" y="3238635"/>
            <a:ext cx="7399300" cy="954107"/>
          </a:xfrm>
          <a:prstGeom prst="rect">
            <a:avLst/>
          </a:prstGeom>
        </p:spPr>
        <p:txBody>
          <a:bodyPr wrap="square">
            <a:spAutoFit/>
          </a:bodyPr>
          <a:lstStyle/>
          <a:p>
            <a:r>
              <a:rPr lang="en-US" sz="2800" i="1" dirty="0">
                <a:latin typeface="Arial" panose="020B0604020202020204" pitchFamily="34" charset="0"/>
                <a:ea typeface="Times New Roman" panose="02020603050405020304" pitchFamily="18" charset="0"/>
                <a:cs typeface="Times New Roman" panose="02020603050405020304" pitchFamily="18" charset="0"/>
              </a:rPr>
              <a:t>A key driver is the media, and the economics will follow the hype.</a:t>
            </a:r>
            <a:endParaRPr lang="en-US" sz="2800" dirty="0"/>
          </a:p>
        </p:txBody>
      </p:sp>
      <p:sp>
        <p:nvSpPr>
          <p:cNvPr id="9" name="Rectangle 8">
            <a:extLst>
              <a:ext uri="{FF2B5EF4-FFF2-40B4-BE49-F238E27FC236}">
                <a16:creationId xmlns:a16="http://schemas.microsoft.com/office/drawing/2014/main" id="{0EE311C3-2350-A249-8FB9-AFA66AE9D10C}"/>
              </a:ext>
            </a:extLst>
          </p:cNvPr>
          <p:cNvSpPr/>
          <p:nvPr/>
        </p:nvSpPr>
        <p:spPr>
          <a:xfrm>
            <a:off x="789051" y="201239"/>
            <a:ext cx="7306935" cy="1200329"/>
          </a:xfrm>
          <a:prstGeom prst="rect">
            <a:avLst/>
          </a:prstGeom>
        </p:spPr>
        <p:txBody>
          <a:bodyPr wrap="square">
            <a:spAutoFit/>
          </a:bodyPr>
          <a:lstStyle/>
          <a:p>
            <a:pPr algn="just"/>
            <a:r>
              <a:rPr lang="en-US" sz="2400" dirty="0">
                <a:latin typeface="Arial" panose="020B0604020202020204" pitchFamily="34" charset="0"/>
                <a:ea typeface="Calibri" panose="020F0502020204030204" pitchFamily="34" charset="0"/>
              </a:rPr>
              <a:t>Statement made at Forum on Medical and Public Health Preparedness for Catastrophic Events, February 12, 2016</a:t>
            </a:r>
            <a:endParaRPr lang="en-US" sz="2400" dirty="0"/>
          </a:p>
        </p:txBody>
      </p:sp>
      <p:sp>
        <p:nvSpPr>
          <p:cNvPr id="3" name="TextBox 2">
            <a:extLst>
              <a:ext uri="{FF2B5EF4-FFF2-40B4-BE49-F238E27FC236}">
                <a16:creationId xmlns:a16="http://schemas.microsoft.com/office/drawing/2014/main" id="{69464A26-51FA-5942-8A3F-ECFB5F909656}"/>
              </a:ext>
            </a:extLst>
          </p:cNvPr>
          <p:cNvSpPr txBox="1"/>
          <p:nvPr/>
        </p:nvSpPr>
        <p:spPr>
          <a:xfrm>
            <a:off x="696686" y="4419600"/>
            <a:ext cx="184731" cy="369332"/>
          </a:xfrm>
          <a:prstGeom prst="rect">
            <a:avLst/>
          </a:prstGeom>
          <a:noFill/>
        </p:spPr>
        <p:txBody>
          <a:bodyPr wrap="none" rtlCol="0">
            <a:spAutoFit/>
          </a:bodyPr>
          <a:lstStyle/>
          <a:p>
            <a:endParaRPr lang="en-US"/>
          </a:p>
        </p:txBody>
      </p:sp>
      <p:pic>
        <p:nvPicPr>
          <p:cNvPr id="13" name="Picture 12" descr="A picture containing person, person, suit&#10;&#10;Description automatically generated">
            <a:extLst>
              <a:ext uri="{FF2B5EF4-FFF2-40B4-BE49-F238E27FC236}">
                <a16:creationId xmlns:a16="http://schemas.microsoft.com/office/drawing/2014/main" id="{8FA9EF81-7481-9B49-8D55-6958A091FD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9127" y="3812243"/>
            <a:ext cx="2043397" cy="2571355"/>
          </a:xfrm>
          <a:prstGeom prst="rect">
            <a:avLst/>
          </a:prstGeom>
        </p:spPr>
      </p:pic>
    </p:spTree>
    <p:extLst>
      <p:ext uri="{BB962C8B-B14F-4D97-AF65-F5344CB8AC3E}">
        <p14:creationId xmlns:p14="http://schemas.microsoft.com/office/powerpoint/2010/main" val="287308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09DF96-EEF9-FA40-A7A9-5AB31E6AED4E}"/>
              </a:ext>
            </a:extLst>
          </p:cNvPr>
          <p:cNvSpPr txBox="1"/>
          <p:nvPr/>
        </p:nvSpPr>
        <p:spPr>
          <a:xfrm>
            <a:off x="264793" y="379295"/>
            <a:ext cx="8673467" cy="2185214"/>
          </a:xfrm>
          <a:prstGeom prst="rect">
            <a:avLst/>
          </a:prstGeom>
          <a:noFill/>
        </p:spPr>
        <p:txBody>
          <a:bodyPr wrap="square" rtlCol="0">
            <a:spAutoFit/>
          </a:bodyPr>
          <a:lstStyle/>
          <a:p>
            <a:r>
              <a:rPr lang="en-US" sz="2500" i="1" dirty="0"/>
              <a:t>We don't really know what that magical point of herd immunity is, but we do know that if we get the overwhelming population vaccinated, we're going to be in good shape. We ultimately would like to get and have to get children into that mix.</a:t>
            </a:r>
            <a:br>
              <a:rPr lang="en-US" sz="3600" dirty="0"/>
            </a:br>
            <a:endParaRPr lang="en-US" sz="3600" dirty="0"/>
          </a:p>
        </p:txBody>
      </p:sp>
      <p:sp>
        <p:nvSpPr>
          <p:cNvPr id="10" name="TextBox 9">
            <a:extLst>
              <a:ext uri="{FF2B5EF4-FFF2-40B4-BE49-F238E27FC236}">
                <a16:creationId xmlns:a16="http://schemas.microsoft.com/office/drawing/2014/main" id="{F8CB9143-8F19-3940-A64D-E5B6ECE13D9C}"/>
              </a:ext>
            </a:extLst>
          </p:cNvPr>
          <p:cNvSpPr txBox="1"/>
          <p:nvPr/>
        </p:nvSpPr>
        <p:spPr>
          <a:xfrm>
            <a:off x="3065780" y="5430243"/>
            <a:ext cx="3081020" cy="646331"/>
          </a:xfrm>
          <a:prstGeom prst="rect">
            <a:avLst/>
          </a:prstGeom>
          <a:noFill/>
        </p:spPr>
        <p:txBody>
          <a:bodyPr wrap="square" rtlCol="0">
            <a:spAutoFit/>
          </a:bodyPr>
          <a:lstStyle/>
          <a:p>
            <a:r>
              <a:rPr lang="en-US" sz="3600" dirty="0"/>
              <a:t> </a:t>
            </a:r>
            <a:r>
              <a:rPr lang="en-US" sz="2800" dirty="0"/>
              <a:t>Anthony Fauci</a:t>
            </a:r>
          </a:p>
        </p:txBody>
      </p:sp>
      <p:pic>
        <p:nvPicPr>
          <p:cNvPr id="3" name="Picture 2" descr="A person wearing glasses&#10;&#10;Description automatically generated with low confidence">
            <a:extLst>
              <a:ext uri="{FF2B5EF4-FFF2-40B4-BE49-F238E27FC236}">
                <a16:creationId xmlns:a16="http://schemas.microsoft.com/office/drawing/2014/main" id="{756E0197-05E5-5A4A-B8DA-52376CD4DB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1336" y="2215910"/>
            <a:ext cx="2430784" cy="3296751"/>
          </a:xfrm>
          <a:prstGeom prst="rect">
            <a:avLst/>
          </a:prstGeom>
        </p:spPr>
      </p:pic>
      <p:sp>
        <p:nvSpPr>
          <p:cNvPr id="2" name="TextBox 1">
            <a:extLst>
              <a:ext uri="{FF2B5EF4-FFF2-40B4-BE49-F238E27FC236}">
                <a16:creationId xmlns:a16="http://schemas.microsoft.com/office/drawing/2014/main" id="{C0EB3CCC-FDD8-6642-AB20-1F748946CA6D}"/>
              </a:ext>
            </a:extLst>
          </p:cNvPr>
          <p:cNvSpPr txBox="1"/>
          <p:nvPr/>
        </p:nvSpPr>
        <p:spPr>
          <a:xfrm>
            <a:off x="171450" y="6124702"/>
            <a:ext cx="8766810" cy="923330"/>
          </a:xfrm>
          <a:prstGeom prst="rect">
            <a:avLst/>
          </a:prstGeom>
          <a:noFill/>
        </p:spPr>
        <p:txBody>
          <a:bodyPr wrap="square" rtlCol="0">
            <a:spAutoFit/>
          </a:bodyPr>
          <a:lstStyle/>
          <a:p>
            <a:r>
              <a:rPr lang="en-US" i="1" dirty="0">
                <a:hlinkClick r:id="rId3">
                  <a:extLst>
                    <a:ext uri="{A12FA001-AC4F-418D-AE19-62706E023703}">
                      <ahyp:hlinkClr xmlns:ahyp="http://schemas.microsoft.com/office/drawing/2018/hyperlinkcolor" val="tx"/>
                    </a:ext>
                  </a:extLst>
                </a:hlinkClick>
              </a:rPr>
              <a:t>https://www.wfsb.com/news/us-likely-needs-to-include-vaccinating-children-to-reach-herd-immunity-fauci-says/article_1447bf14-c9b0-5487-a34a-d33f90a9fb90.html</a:t>
            </a:r>
            <a:endParaRPr lang="en-US" i="1" dirty="0"/>
          </a:p>
          <a:p>
            <a:endParaRPr lang="en-US" dirty="0"/>
          </a:p>
        </p:txBody>
      </p:sp>
    </p:spTree>
    <p:extLst>
      <p:ext uri="{BB962C8B-B14F-4D97-AF65-F5344CB8AC3E}">
        <p14:creationId xmlns:p14="http://schemas.microsoft.com/office/powerpoint/2010/main" val="4086934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09DF96-EEF9-FA40-A7A9-5AB31E6AED4E}"/>
              </a:ext>
            </a:extLst>
          </p:cNvPr>
          <p:cNvSpPr txBox="1"/>
          <p:nvPr/>
        </p:nvSpPr>
        <p:spPr>
          <a:xfrm>
            <a:off x="377190" y="276098"/>
            <a:ext cx="8389620" cy="2185214"/>
          </a:xfrm>
          <a:prstGeom prst="rect">
            <a:avLst/>
          </a:prstGeom>
          <a:noFill/>
        </p:spPr>
        <p:txBody>
          <a:bodyPr wrap="square" rtlCol="0">
            <a:spAutoFit/>
          </a:bodyPr>
          <a:lstStyle/>
          <a:p>
            <a:r>
              <a:rPr lang="en-US" sz="2500" i="1" dirty="0"/>
              <a:t>Parents of unvaccinated kids should be thoughtful about [pediatric patients] …And the recommendation is to wear masks [at home] as well. I know it’s uncomfortable. I know it seems weird. But it is the best way to protect your kids.</a:t>
            </a:r>
            <a:br>
              <a:rPr lang="en-US" sz="3600" dirty="0"/>
            </a:br>
            <a:endParaRPr lang="en-US" sz="3600" dirty="0"/>
          </a:p>
        </p:txBody>
      </p:sp>
      <p:sp>
        <p:nvSpPr>
          <p:cNvPr id="10" name="TextBox 9">
            <a:extLst>
              <a:ext uri="{FF2B5EF4-FFF2-40B4-BE49-F238E27FC236}">
                <a16:creationId xmlns:a16="http://schemas.microsoft.com/office/drawing/2014/main" id="{F8CB9143-8F19-3940-A64D-E5B6ECE13D9C}"/>
              </a:ext>
            </a:extLst>
          </p:cNvPr>
          <p:cNvSpPr txBox="1"/>
          <p:nvPr/>
        </p:nvSpPr>
        <p:spPr>
          <a:xfrm>
            <a:off x="3202940" y="5329781"/>
            <a:ext cx="3081020" cy="646331"/>
          </a:xfrm>
          <a:prstGeom prst="rect">
            <a:avLst/>
          </a:prstGeom>
          <a:noFill/>
        </p:spPr>
        <p:txBody>
          <a:bodyPr wrap="square" rtlCol="0">
            <a:spAutoFit/>
          </a:bodyPr>
          <a:lstStyle/>
          <a:p>
            <a:r>
              <a:rPr lang="en-US" sz="3600" dirty="0"/>
              <a:t> </a:t>
            </a:r>
            <a:r>
              <a:rPr lang="en-US" sz="2800" dirty="0"/>
              <a:t>Francis Collins</a:t>
            </a:r>
          </a:p>
        </p:txBody>
      </p:sp>
      <p:sp>
        <p:nvSpPr>
          <p:cNvPr id="2" name="TextBox 1">
            <a:extLst>
              <a:ext uri="{FF2B5EF4-FFF2-40B4-BE49-F238E27FC236}">
                <a16:creationId xmlns:a16="http://schemas.microsoft.com/office/drawing/2014/main" id="{848D1742-0B8A-FE42-B5AB-7B2CAB7AB00A}"/>
              </a:ext>
            </a:extLst>
          </p:cNvPr>
          <p:cNvSpPr txBox="1"/>
          <p:nvPr/>
        </p:nvSpPr>
        <p:spPr>
          <a:xfrm>
            <a:off x="217170" y="6228479"/>
            <a:ext cx="8709660" cy="861774"/>
          </a:xfrm>
          <a:prstGeom prst="rect">
            <a:avLst/>
          </a:prstGeom>
          <a:noFill/>
        </p:spPr>
        <p:txBody>
          <a:bodyPr wrap="square" rtlCol="0">
            <a:spAutoFit/>
          </a:bodyPr>
          <a:lstStyle/>
          <a:p>
            <a:r>
              <a:rPr lang="en-US" sz="1600" i="1" dirty="0">
                <a:hlinkClick r:id="rId2">
                  <a:extLst>
                    <a:ext uri="{A12FA001-AC4F-418D-AE19-62706E023703}">
                      <ahyp:hlinkClr xmlns:ahyp="http://schemas.microsoft.com/office/drawing/2018/hyperlinkcolor" val="tx"/>
                    </a:ext>
                  </a:extLst>
                </a:hlinkClick>
              </a:rPr>
              <a:t>https://www.msn.com/en-us/news/us/parents-should-wear-masks-at-home-around-unvaccinated-kids-says-nih-director/ar-AAMTO0q</a:t>
            </a:r>
            <a:endParaRPr lang="en-US" sz="1600" i="1" dirty="0"/>
          </a:p>
          <a:p>
            <a:endParaRPr lang="en-US" dirty="0"/>
          </a:p>
        </p:txBody>
      </p:sp>
      <p:pic>
        <p:nvPicPr>
          <p:cNvPr id="6" name="Picture 5">
            <a:extLst>
              <a:ext uri="{FF2B5EF4-FFF2-40B4-BE49-F238E27FC236}">
                <a16:creationId xmlns:a16="http://schemas.microsoft.com/office/drawing/2014/main" id="{22C5580B-279B-604C-9CC4-2956191E1B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2940" y="2103120"/>
            <a:ext cx="2495572" cy="3326130"/>
          </a:xfrm>
          <a:prstGeom prst="rect">
            <a:avLst/>
          </a:prstGeom>
        </p:spPr>
      </p:pic>
    </p:spTree>
    <p:extLst>
      <p:ext uri="{BB962C8B-B14F-4D97-AF65-F5344CB8AC3E}">
        <p14:creationId xmlns:p14="http://schemas.microsoft.com/office/powerpoint/2010/main" val="407548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09DF96-EEF9-FA40-A7A9-5AB31E6AED4E}"/>
              </a:ext>
            </a:extLst>
          </p:cNvPr>
          <p:cNvSpPr txBox="1"/>
          <p:nvPr/>
        </p:nvSpPr>
        <p:spPr>
          <a:xfrm>
            <a:off x="1165860" y="1154251"/>
            <a:ext cx="6789420" cy="1754326"/>
          </a:xfrm>
          <a:prstGeom prst="rect">
            <a:avLst/>
          </a:prstGeom>
          <a:noFill/>
        </p:spPr>
        <p:txBody>
          <a:bodyPr wrap="square" rtlCol="0">
            <a:spAutoFit/>
          </a:bodyPr>
          <a:lstStyle/>
          <a:p>
            <a:r>
              <a:rPr lang="en-US" sz="3600" i="1" dirty="0"/>
              <a:t>Those who are capable of tyranny are capable of perjury to sustain it.</a:t>
            </a:r>
            <a:br>
              <a:rPr lang="en-US" sz="3600" dirty="0"/>
            </a:br>
            <a:endParaRPr lang="en-US" sz="3600" dirty="0"/>
          </a:p>
        </p:txBody>
      </p:sp>
      <p:pic>
        <p:nvPicPr>
          <p:cNvPr id="8" name="Picture 7" descr="A person with a long beard&#10;&#10;Description automatically generated with medium confidence">
            <a:extLst>
              <a:ext uri="{FF2B5EF4-FFF2-40B4-BE49-F238E27FC236}">
                <a16:creationId xmlns:a16="http://schemas.microsoft.com/office/drawing/2014/main" id="{11DFA69C-24F8-F34D-A66D-BE7FDD139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9740" y="2534238"/>
            <a:ext cx="2955290" cy="3100931"/>
          </a:xfrm>
          <a:prstGeom prst="rect">
            <a:avLst/>
          </a:prstGeom>
        </p:spPr>
      </p:pic>
      <p:sp>
        <p:nvSpPr>
          <p:cNvPr id="10" name="TextBox 9">
            <a:extLst>
              <a:ext uri="{FF2B5EF4-FFF2-40B4-BE49-F238E27FC236}">
                <a16:creationId xmlns:a16="http://schemas.microsoft.com/office/drawing/2014/main" id="{F8CB9143-8F19-3940-A64D-E5B6ECE13D9C}"/>
              </a:ext>
            </a:extLst>
          </p:cNvPr>
          <p:cNvSpPr txBox="1"/>
          <p:nvPr/>
        </p:nvSpPr>
        <p:spPr>
          <a:xfrm>
            <a:off x="2971330" y="5522887"/>
            <a:ext cx="3081020" cy="646331"/>
          </a:xfrm>
          <a:prstGeom prst="rect">
            <a:avLst/>
          </a:prstGeom>
          <a:noFill/>
        </p:spPr>
        <p:txBody>
          <a:bodyPr wrap="square" rtlCol="0">
            <a:spAutoFit/>
          </a:bodyPr>
          <a:lstStyle/>
          <a:p>
            <a:r>
              <a:rPr lang="en-US" sz="3600" dirty="0"/>
              <a:t> </a:t>
            </a:r>
            <a:r>
              <a:rPr lang="en-US" sz="2800" dirty="0"/>
              <a:t>Lysander Spooner</a:t>
            </a:r>
          </a:p>
        </p:txBody>
      </p:sp>
    </p:spTree>
    <p:extLst>
      <p:ext uri="{BB962C8B-B14F-4D97-AF65-F5344CB8AC3E}">
        <p14:creationId xmlns:p14="http://schemas.microsoft.com/office/powerpoint/2010/main" val="215385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E8E8A-6AAA-7342-A683-43298C516361}"/>
              </a:ext>
            </a:extLst>
          </p:cNvPr>
          <p:cNvSpPr txBox="1"/>
          <p:nvPr/>
        </p:nvSpPr>
        <p:spPr>
          <a:xfrm>
            <a:off x="1349707" y="5627327"/>
            <a:ext cx="6324722" cy="1400383"/>
          </a:xfrm>
          <a:prstGeom prst="rect">
            <a:avLst/>
          </a:prstGeom>
          <a:noFill/>
        </p:spPr>
        <p:txBody>
          <a:bodyPr wrap="square" rtlCol="0">
            <a:spAutoFit/>
          </a:bodyPr>
          <a:lstStyle/>
          <a:p>
            <a:r>
              <a:rPr lang="en-US" sz="1700" dirty="0"/>
              <a:t>Downloaded from “Real Clear Politics” </a:t>
            </a:r>
            <a:r>
              <a:rPr lang="en-US" sz="1700" i="1" dirty="0">
                <a:hlinkClick r:id="rId2">
                  <a:extLst>
                    <a:ext uri="{A12FA001-AC4F-418D-AE19-62706E023703}">
                      <ahyp:hlinkClr xmlns:ahyp="http://schemas.microsoft.com/office/drawing/2018/hyperlinkcolor" val="tx"/>
                    </a:ext>
                  </a:extLst>
                </a:hlinkClick>
              </a:rPr>
              <a:t>https://www.realclearpolitics.com/video/2021/10/12/pfizer_board_member_former_fda_commissioner_and_cnbc_contributor_scott_gottlieb_governors_should_not_ban_corporate_vaccine_mandates.html</a:t>
            </a:r>
            <a:endParaRPr lang="en-US" sz="1700" i="1" dirty="0"/>
          </a:p>
          <a:p>
            <a:endParaRPr lang="en-US" sz="1700" i="1" dirty="0"/>
          </a:p>
        </p:txBody>
      </p:sp>
      <p:sp>
        <p:nvSpPr>
          <p:cNvPr id="7" name="Title 6">
            <a:extLst>
              <a:ext uri="{FF2B5EF4-FFF2-40B4-BE49-F238E27FC236}">
                <a16:creationId xmlns:a16="http://schemas.microsoft.com/office/drawing/2014/main" id="{1C4DCCA7-66CA-CA41-8118-C4A2D61ED65F}"/>
              </a:ext>
            </a:extLst>
          </p:cNvPr>
          <p:cNvSpPr>
            <a:spLocks noGrp="1"/>
          </p:cNvSpPr>
          <p:nvPr>
            <p:ph type="title"/>
          </p:nvPr>
        </p:nvSpPr>
        <p:spPr>
          <a:xfrm>
            <a:off x="353664" y="-151814"/>
            <a:ext cx="8229600" cy="1143000"/>
          </a:xfrm>
        </p:spPr>
        <p:txBody>
          <a:bodyPr/>
          <a:lstStyle/>
          <a:p>
            <a:r>
              <a:rPr lang="en-US" dirty="0"/>
              <a:t>The Revolving Door</a:t>
            </a:r>
          </a:p>
        </p:txBody>
      </p:sp>
      <p:pic>
        <p:nvPicPr>
          <p:cNvPr id="4" name="Picture 3" descr="Graphical user interface, text, website&#10;&#10;Description automatically generated">
            <a:extLst>
              <a:ext uri="{FF2B5EF4-FFF2-40B4-BE49-F238E27FC236}">
                <a16:creationId xmlns:a16="http://schemas.microsoft.com/office/drawing/2014/main" id="{63B7EA47-81D7-6445-A2CC-8B534CBA44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6912" y="818918"/>
            <a:ext cx="5530190" cy="4786637"/>
          </a:xfrm>
          <a:prstGeom prst="rect">
            <a:avLst/>
          </a:prstGeom>
        </p:spPr>
      </p:pic>
    </p:spTree>
    <p:extLst>
      <p:ext uri="{BB962C8B-B14F-4D97-AF65-F5344CB8AC3E}">
        <p14:creationId xmlns:p14="http://schemas.microsoft.com/office/powerpoint/2010/main" val="134057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E8E8A-6AAA-7342-A683-43298C516361}"/>
              </a:ext>
            </a:extLst>
          </p:cNvPr>
          <p:cNvSpPr txBox="1"/>
          <p:nvPr/>
        </p:nvSpPr>
        <p:spPr>
          <a:xfrm>
            <a:off x="1038410" y="5763295"/>
            <a:ext cx="7067179" cy="1138773"/>
          </a:xfrm>
          <a:prstGeom prst="rect">
            <a:avLst/>
          </a:prstGeom>
          <a:noFill/>
        </p:spPr>
        <p:txBody>
          <a:bodyPr wrap="square" rtlCol="0">
            <a:spAutoFit/>
          </a:bodyPr>
          <a:lstStyle/>
          <a:p>
            <a:r>
              <a:rPr lang="en-US" sz="1700" dirty="0"/>
              <a:t>Downloaded from “Johnson &amp; Johnson website” </a:t>
            </a:r>
            <a:r>
              <a:rPr lang="en-US" sz="1700" i="1" dirty="0">
                <a:hlinkClick r:id="rId2">
                  <a:extLst>
                    <a:ext uri="{A12FA001-AC4F-418D-AE19-62706E023703}">
                      <ahyp:hlinkClr xmlns:ahyp="http://schemas.microsoft.com/office/drawing/2018/hyperlinkcolor" val="tx"/>
                    </a:ext>
                  </a:extLst>
                </a:hlinkClick>
              </a:rPr>
              <a:t>https://www.jnj.com/media-center/press-releases/former-fda-commissioner-dr-mark-b-mcclellan-to-join-johnson-johnson-board-of-directors</a:t>
            </a:r>
            <a:endParaRPr lang="en-US" sz="1700" i="1" dirty="0"/>
          </a:p>
          <a:p>
            <a:endParaRPr lang="en-US" sz="1700" i="1" dirty="0"/>
          </a:p>
        </p:txBody>
      </p:sp>
      <p:sp>
        <p:nvSpPr>
          <p:cNvPr id="7" name="Title 6">
            <a:extLst>
              <a:ext uri="{FF2B5EF4-FFF2-40B4-BE49-F238E27FC236}">
                <a16:creationId xmlns:a16="http://schemas.microsoft.com/office/drawing/2014/main" id="{1C4DCCA7-66CA-CA41-8118-C4A2D61ED65F}"/>
              </a:ext>
            </a:extLst>
          </p:cNvPr>
          <p:cNvSpPr>
            <a:spLocks noGrp="1"/>
          </p:cNvSpPr>
          <p:nvPr>
            <p:ph type="title"/>
          </p:nvPr>
        </p:nvSpPr>
        <p:spPr>
          <a:xfrm>
            <a:off x="353664" y="-151814"/>
            <a:ext cx="8229600" cy="1143000"/>
          </a:xfrm>
        </p:spPr>
        <p:txBody>
          <a:bodyPr/>
          <a:lstStyle/>
          <a:p>
            <a:r>
              <a:rPr lang="en-US" dirty="0"/>
              <a:t>The Revolving Door</a:t>
            </a:r>
          </a:p>
        </p:txBody>
      </p:sp>
      <p:pic>
        <p:nvPicPr>
          <p:cNvPr id="5" name="Picture 4" descr="A person in a suit&#10;&#10;Description automatically generated with low confidence">
            <a:extLst>
              <a:ext uri="{FF2B5EF4-FFF2-40B4-BE49-F238E27FC236}">
                <a16:creationId xmlns:a16="http://schemas.microsoft.com/office/drawing/2014/main" id="{EC9D312F-A346-C34C-AEF6-59E9866D0903}"/>
              </a:ext>
            </a:extLst>
          </p:cNvPr>
          <p:cNvPicPr>
            <a:picLocks noChangeAspect="1"/>
          </p:cNvPicPr>
          <p:nvPr/>
        </p:nvPicPr>
        <p:blipFill>
          <a:blip r:embed="rId3"/>
          <a:stretch>
            <a:fillRect/>
          </a:stretch>
        </p:blipFill>
        <p:spPr>
          <a:xfrm>
            <a:off x="1988390" y="853916"/>
            <a:ext cx="5167218" cy="4820204"/>
          </a:xfrm>
          <a:prstGeom prst="rect">
            <a:avLst/>
          </a:prstGeom>
        </p:spPr>
      </p:pic>
    </p:spTree>
    <p:extLst>
      <p:ext uri="{BB962C8B-B14F-4D97-AF65-F5344CB8AC3E}">
        <p14:creationId xmlns:p14="http://schemas.microsoft.com/office/powerpoint/2010/main" val="1761567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E8E8A-6AAA-7342-A683-43298C516361}"/>
              </a:ext>
            </a:extLst>
          </p:cNvPr>
          <p:cNvSpPr txBox="1"/>
          <p:nvPr/>
        </p:nvSpPr>
        <p:spPr>
          <a:xfrm>
            <a:off x="1150218" y="6149906"/>
            <a:ext cx="6616739" cy="877163"/>
          </a:xfrm>
          <a:prstGeom prst="rect">
            <a:avLst/>
          </a:prstGeom>
          <a:noFill/>
        </p:spPr>
        <p:txBody>
          <a:bodyPr wrap="square" rtlCol="0">
            <a:spAutoFit/>
          </a:bodyPr>
          <a:lstStyle/>
          <a:p>
            <a:r>
              <a:rPr lang="en-US" sz="1700" dirty="0"/>
              <a:t>Downloaded from “Reuters” </a:t>
            </a:r>
            <a:r>
              <a:rPr lang="en-US" sz="1700" i="1" dirty="0">
                <a:hlinkClick r:id="rId2">
                  <a:extLst>
                    <a:ext uri="{A12FA001-AC4F-418D-AE19-62706E023703}">
                      <ahyp:hlinkClr xmlns:ahyp="http://schemas.microsoft.com/office/drawing/2018/hyperlinkcolor" val="tx"/>
                    </a:ext>
                  </a:extLst>
                </a:hlinkClick>
              </a:rPr>
              <a:t>https://www.reuters.com/article/us-merck-gerberding-idUSTRE5BK2K520091221</a:t>
            </a:r>
            <a:endParaRPr lang="en-US" sz="1700" i="1" dirty="0"/>
          </a:p>
          <a:p>
            <a:endParaRPr lang="en-US" sz="1700" i="1" dirty="0"/>
          </a:p>
        </p:txBody>
      </p:sp>
      <p:pic>
        <p:nvPicPr>
          <p:cNvPr id="5" name="Picture 4" descr="A person sitting in a chair&#10;&#10;Description automatically generated with low confidence">
            <a:extLst>
              <a:ext uri="{FF2B5EF4-FFF2-40B4-BE49-F238E27FC236}">
                <a16:creationId xmlns:a16="http://schemas.microsoft.com/office/drawing/2014/main" id="{220C0C15-2E52-1F4E-A9CB-54E710140E73}"/>
              </a:ext>
            </a:extLst>
          </p:cNvPr>
          <p:cNvPicPr>
            <a:picLocks noChangeAspect="1"/>
          </p:cNvPicPr>
          <p:nvPr/>
        </p:nvPicPr>
        <p:blipFill>
          <a:blip r:embed="rId3"/>
          <a:stretch>
            <a:fillRect/>
          </a:stretch>
        </p:blipFill>
        <p:spPr>
          <a:xfrm>
            <a:off x="1150218" y="757079"/>
            <a:ext cx="6462319" cy="5343841"/>
          </a:xfrm>
          <a:prstGeom prst="rect">
            <a:avLst/>
          </a:prstGeom>
        </p:spPr>
      </p:pic>
      <p:sp>
        <p:nvSpPr>
          <p:cNvPr id="8" name="Title 6">
            <a:extLst>
              <a:ext uri="{FF2B5EF4-FFF2-40B4-BE49-F238E27FC236}">
                <a16:creationId xmlns:a16="http://schemas.microsoft.com/office/drawing/2014/main" id="{E498DA41-47A1-9E41-A4DF-B0C4BE94E872}"/>
              </a:ext>
            </a:extLst>
          </p:cNvPr>
          <p:cNvSpPr>
            <a:spLocks noGrp="1"/>
          </p:cNvSpPr>
          <p:nvPr>
            <p:ph type="title"/>
          </p:nvPr>
        </p:nvSpPr>
        <p:spPr>
          <a:xfrm>
            <a:off x="353664" y="-195358"/>
            <a:ext cx="8229600" cy="1143000"/>
          </a:xfrm>
        </p:spPr>
        <p:txBody>
          <a:bodyPr/>
          <a:lstStyle/>
          <a:p>
            <a:r>
              <a:rPr lang="en-US" dirty="0"/>
              <a:t>The Revolving Door</a:t>
            </a:r>
          </a:p>
        </p:txBody>
      </p:sp>
    </p:spTree>
    <p:extLst>
      <p:ext uri="{BB962C8B-B14F-4D97-AF65-F5344CB8AC3E}">
        <p14:creationId xmlns:p14="http://schemas.microsoft.com/office/powerpoint/2010/main" val="367567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E8E8A-6AAA-7342-A683-43298C516361}"/>
              </a:ext>
            </a:extLst>
          </p:cNvPr>
          <p:cNvSpPr txBox="1"/>
          <p:nvPr/>
        </p:nvSpPr>
        <p:spPr>
          <a:xfrm>
            <a:off x="674389" y="6141748"/>
            <a:ext cx="8175171" cy="877163"/>
          </a:xfrm>
          <a:prstGeom prst="rect">
            <a:avLst/>
          </a:prstGeom>
          <a:noFill/>
        </p:spPr>
        <p:txBody>
          <a:bodyPr wrap="square" rtlCol="0">
            <a:spAutoFit/>
          </a:bodyPr>
          <a:lstStyle/>
          <a:p>
            <a:r>
              <a:rPr lang="en-US" sz="1700" dirty="0"/>
              <a:t>Downloaded from “SHARYL ATTKISSON” </a:t>
            </a:r>
            <a:r>
              <a:rPr lang="en-US" sz="1700" i="1" dirty="0">
                <a:hlinkClick r:id="rId2">
                  <a:extLst>
                    <a:ext uri="{A12FA001-AC4F-418D-AE19-62706E023703}">
                      <ahyp:hlinkClr xmlns:ahyp="http://schemas.microsoft.com/office/drawing/2018/hyperlinkcolor" val="tx"/>
                    </a:ext>
                  </a:extLst>
                </a:hlinkClick>
              </a:rPr>
              <a:t>https://sharylattkisson.com/2021/09/read-cdc-changes-definition-of-vaccines-to-fit-covid-19-vaccine-limitations/</a:t>
            </a:r>
            <a:endParaRPr lang="en-US" sz="1700" i="1" dirty="0"/>
          </a:p>
          <a:p>
            <a:endParaRPr lang="en-US" sz="1700" i="1" dirty="0"/>
          </a:p>
        </p:txBody>
      </p:sp>
      <p:pic>
        <p:nvPicPr>
          <p:cNvPr id="10" name="Picture 9" descr="A picture containing text, indoor&#10;&#10;Description automatically generated">
            <a:extLst>
              <a:ext uri="{FF2B5EF4-FFF2-40B4-BE49-F238E27FC236}">
                <a16:creationId xmlns:a16="http://schemas.microsoft.com/office/drawing/2014/main" id="{4BB76771-F792-2647-8F56-F3F0AD72823F}"/>
              </a:ext>
            </a:extLst>
          </p:cNvPr>
          <p:cNvPicPr>
            <a:picLocks noChangeAspect="1"/>
          </p:cNvPicPr>
          <p:nvPr/>
        </p:nvPicPr>
        <p:blipFill>
          <a:blip r:embed="rId3"/>
          <a:stretch>
            <a:fillRect/>
          </a:stretch>
        </p:blipFill>
        <p:spPr>
          <a:xfrm>
            <a:off x="1395249" y="1070489"/>
            <a:ext cx="6353502" cy="4983123"/>
          </a:xfrm>
          <a:prstGeom prst="rect">
            <a:avLst/>
          </a:prstGeom>
        </p:spPr>
      </p:pic>
      <p:sp>
        <p:nvSpPr>
          <p:cNvPr id="4" name="Title 1">
            <a:extLst>
              <a:ext uri="{FF2B5EF4-FFF2-40B4-BE49-F238E27FC236}">
                <a16:creationId xmlns:a16="http://schemas.microsoft.com/office/drawing/2014/main" id="{18422B31-2B97-2A47-8998-22482F7B4957}"/>
              </a:ext>
            </a:extLst>
          </p:cNvPr>
          <p:cNvSpPr>
            <a:spLocks noGrp="1"/>
          </p:cNvSpPr>
          <p:nvPr>
            <p:ph type="title"/>
          </p:nvPr>
        </p:nvSpPr>
        <p:spPr>
          <a:xfrm>
            <a:off x="-2557" y="126464"/>
            <a:ext cx="9179608" cy="839718"/>
          </a:xfrm>
        </p:spPr>
        <p:txBody>
          <a:bodyPr>
            <a:noAutofit/>
          </a:bodyPr>
          <a:lstStyle/>
          <a:p>
            <a:r>
              <a:rPr lang="en-US" sz="4000" dirty="0"/>
              <a:t>These are your tax dollars at work:</a:t>
            </a:r>
          </a:p>
        </p:txBody>
      </p:sp>
    </p:spTree>
    <p:extLst>
      <p:ext uri="{BB962C8B-B14F-4D97-AF65-F5344CB8AC3E}">
        <p14:creationId xmlns:p14="http://schemas.microsoft.com/office/powerpoint/2010/main" val="69022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40F04E-3D5C-1346-AA06-89D16D845985}"/>
              </a:ext>
            </a:extLst>
          </p:cNvPr>
          <p:cNvSpPr txBox="1"/>
          <p:nvPr/>
        </p:nvSpPr>
        <p:spPr>
          <a:xfrm>
            <a:off x="384892" y="6441981"/>
            <a:ext cx="8374216" cy="615553"/>
          </a:xfrm>
          <a:prstGeom prst="rect">
            <a:avLst/>
          </a:prstGeom>
          <a:noFill/>
        </p:spPr>
        <p:txBody>
          <a:bodyPr wrap="none" rtlCol="0">
            <a:spAutoFit/>
          </a:bodyPr>
          <a:lstStyle/>
          <a:p>
            <a:r>
              <a:rPr lang="en-US" sz="1600" i="1" dirty="0">
                <a:hlinkClick r:id="rId2">
                  <a:extLst>
                    <a:ext uri="{A12FA001-AC4F-418D-AE19-62706E023703}">
                      <ahyp:hlinkClr xmlns:ahyp="http://schemas.microsoft.com/office/drawing/2018/hyperlinkcolor" val="tx"/>
                    </a:ext>
                  </a:extLst>
                </a:hlinkClick>
              </a:rPr>
              <a:t>https://www.dhs.gov/ntas/advisory/national-terrorism-advisory-system-bulletin-february-07-2022</a:t>
            </a:r>
            <a:endParaRPr lang="en-US" sz="1600" i="1" dirty="0"/>
          </a:p>
          <a:p>
            <a:endParaRPr lang="en-US" dirty="0"/>
          </a:p>
        </p:txBody>
      </p:sp>
      <p:sp>
        <p:nvSpPr>
          <p:cNvPr id="5" name="Title 1">
            <a:extLst>
              <a:ext uri="{FF2B5EF4-FFF2-40B4-BE49-F238E27FC236}">
                <a16:creationId xmlns:a16="http://schemas.microsoft.com/office/drawing/2014/main" id="{DBDDBB36-8F51-ED47-8761-BA84A485BCA1}"/>
              </a:ext>
            </a:extLst>
          </p:cNvPr>
          <p:cNvSpPr>
            <a:spLocks noGrp="1"/>
          </p:cNvSpPr>
          <p:nvPr>
            <p:ph type="title"/>
          </p:nvPr>
        </p:nvSpPr>
        <p:spPr>
          <a:xfrm>
            <a:off x="72308" y="0"/>
            <a:ext cx="8906439" cy="1083729"/>
          </a:xfrm>
        </p:spPr>
        <p:txBody>
          <a:bodyPr>
            <a:noAutofit/>
          </a:bodyPr>
          <a:lstStyle/>
          <a:p>
            <a:pPr algn="just"/>
            <a:r>
              <a:rPr lang="en-US" sz="2400" dirty="0"/>
              <a:t>The US Department of Homeland Security now regards narratives that undermine “trust in government institutions” as a “terrorist threat.”</a:t>
            </a:r>
          </a:p>
        </p:txBody>
      </p:sp>
      <p:pic>
        <p:nvPicPr>
          <p:cNvPr id="14" name="Picture 13" descr="Graphical user interface, text, application, email&#10;&#10;Description automatically generated">
            <a:extLst>
              <a:ext uri="{FF2B5EF4-FFF2-40B4-BE49-F238E27FC236}">
                <a16:creationId xmlns:a16="http://schemas.microsoft.com/office/drawing/2014/main" id="{C47AE4FA-0EA7-2D41-92AC-5A2A9132C7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98033"/>
            <a:ext cx="9144000" cy="4999880"/>
          </a:xfrm>
          <a:prstGeom prst="rect">
            <a:avLst/>
          </a:prstGeom>
        </p:spPr>
      </p:pic>
      <p:sp>
        <p:nvSpPr>
          <p:cNvPr id="16" name="Title 1">
            <a:extLst>
              <a:ext uri="{FF2B5EF4-FFF2-40B4-BE49-F238E27FC236}">
                <a16:creationId xmlns:a16="http://schemas.microsoft.com/office/drawing/2014/main" id="{B74755F0-4097-0145-9C26-60FA39C74996}"/>
              </a:ext>
            </a:extLst>
          </p:cNvPr>
          <p:cNvSpPr txBox="1">
            <a:spLocks/>
          </p:cNvSpPr>
          <p:nvPr/>
        </p:nvSpPr>
        <p:spPr>
          <a:xfrm>
            <a:off x="72307" y="857560"/>
            <a:ext cx="9071693" cy="5404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a:t>But if they are so concerned about “false or misleading narratives”…</a:t>
            </a:r>
          </a:p>
        </p:txBody>
      </p:sp>
    </p:spTree>
    <p:extLst>
      <p:ext uri="{BB962C8B-B14F-4D97-AF65-F5344CB8AC3E}">
        <p14:creationId xmlns:p14="http://schemas.microsoft.com/office/powerpoint/2010/main" val="333276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40F04E-3D5C-1346-AA06-89D16D845985}"/>
              </a:ext>
            </a:extLst>
          </p:cNvPr>
          <p:cNvSpPr txBox="1"/>
          <p:nvPr/>
        </p:nvSpPr>
        <p:spPr>
          <a:xfrm>
            <a:off x="1683414" y="6286536"/>
            <a:ext cx="5486758" cy="707886"/>
          </a:xfrm>
          <a:prstGeom prst="rect">
            <a:avLst/>
          </a:prstGeom>
          <a:noFill/>
        </p:spPr>
        <p:txBody>
          <a:bodyPr wrap="none" rtlCol="0">
            <a:spAutoFit/>
          </a:bodyPr>
          <a:lstStyle/>
          <a:p>
            <a:r>
              <a:rPr lang="en-US" sz="2000" i="1" dirty="0">
                <a:hlinkClick r:id="rId2">
                  <a:extLst>
                    <a:ext uri="{A12FA001-AC4F-418D-AE19-62706E023703}">
                      <ahyp:hlinkClr xmlns:ahyp="http://schemas.microsoft.com/office/drawing/2018/hyperlinkcolor" val="tx"/>
                    </a:ext>
                  </a:extLst>
                </a:hlinkClick>
              </a:rPr>
              <a:t>https://www.youtube.com/watch?v=QxkqEE-Qnw0</a:t>
            </a:r>
            <a:endParaRPr lang="en-US" sz="2000" i="1" dirty="0"/>
          </a:p>
          <a:p>
            <a:endParaRPr lang="en-US" sz="2000" dirty="0"/>
          </a:p>
        </p:txBody>
      </p:sp>
      <p:sp>
        <p:nvSpPr>
          <p:cNvPr id="5" name="Title 1">
            <a:extLst>
              <a:ext uri="{FF2B5EF4-FFF2-40B4-BE49-F238E27FC236}">
                <a16:creationId xmlns:a16="http://schemas.microsoft.com/office/drawing/2014/main" id="{DBDDBB36-8F51-ED47-8761-BA84A485BCA1}"/>
              </a:ext>
            </a:extLst>
          </p:cNvPr>
          <p:cNvSpPr>
            <a:spLocks noGrp="1"/>
          </p:cNvSpPr>
          <p:nvPr>
            <p:ph type="title"/>
          </p:nvPr>
        </p:nvSpPr>
        <p:spPr>
          <a:xfrm>
            <a:off x="76200" y="-15240"/>
            <a:ext cx="8839200" cy="1083729"/>
          </a:xfrm>
        </p:spPr>
        <p:txBody>
          <a:bodyPr>
            <a:noAutofit/>
          </a:bodyPr>
          <a:lstStyle/>
          <a:p>
            <a:pPr algn="just"/>
            <a:r>
              <a:rPr lang="en-US" sz="2200" dirty="0"/>
              <a:t>…why did federal health agencies decline Ron Johnson’s invitation to attend a hearing on vaccine injuries and alternative treatments for COVID-19?</a:t>
            </a:r>
          </a:p>
        </p:txBody>
      </p:sp>
      <p:pic>
        <p:nvPicPr>
          <p:cNvPr id="23" name="Picture 22" descr="Graphical user interface, text, application, chat or text message&#10;&#10;Description automatically generated">
            <a:extLst>
              <a:ext uri="{FF2B5EF4-FFF2-40B4-BE49-F238E27FC236}">
                <a16:creationId xmlns:a16="http://schemas.microsoft.com/office/drawing/2014/main" id="{FD3CEFFD-B63F-594D-9709-7A87E7BC3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042" y="1375047"/>
            <a:ext cx="8476438" cy="4916137"/>
          </a:xfrm>
          <a:prstGeom prst="rect">
            <a:avLst/>
          </a:prstGeom>
        </p:spPr>
      </p:pic>
      <p:sp>
        <p:nvSpPr>
          <p:cNvPr id="26" name="Title 1">
            <a:extLst>
              <a:ext uri="{FF2B5EF4-FFF2-40B4-BE49-F238E27FC236}">
                <a16:creationId xmlns:a16="http://schemas.microsoft.com/office/drawing/2014/main" id="{A868A95A-1000-4C47-9BF5-492C0D281BBC}"/>
              </a:ext>
            </a:extLst>
          </p:cNvPr>
          <p:cNvSpPr txBox="1">
            <a:spLocks/>
          </p:cNvSpPr>
          <p:nvPr/>
        </p:nvSpPr>
        <p:spPr>
          <a:xfrm>
            <a:off x="228600" y="762184"/>
            <a:ext cx="8686800" cy="6430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200" dirty="0"/>
              <a:t>Why decline such a golden opportunity to counter the “misinformation”?  </a:t>
            </a:r>
          </a:p>
        </p:txBody>
      </p:sp>
    </p:spTree>
    <p:extLst>
      <p:ext uri="{BB962C8B-B14F-4D97-AF65-F5344CB8AC3E}">
        <p14:creationId xmlns:p14="http://schemas.microsoft.com/office/powerpoint/2010/main" val="338857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09DF96-EEF9-FA40-A7A9-5AB31E6AED4E}"/>
              </a:ext>
            </a:extLst>
          </p:cNvPr>
          <p:cNvSpPr txBox="1"/>
          <p:nvPr/>
        </p:nvSpPr>
        <p:spPr>
          <a:xfrm>
            <a:off x="453388" y="582521"/>
            <a:ext cx="8389620" cy="1631216"/>
          </a:xfrm>
          <a:prstGeom prst="rect">
            <a:avLst/>
          </a:prstGeom>
          <a:noFill/>
        </p:spPr>
        <p:txBody>
          <a:bodyPr wrap="square" rtlCol="0">
            <a:spAutoFit/>
          </a:bodyPr>
          <a:lstStyle/>
          <a:p>
            <a:r>
              <a:rPr lang="en-US" sz="3200" i="1" dirty="0"/>
              <a:t>…it’s easy to criticize [me], but they’re really criticizing science because I represent science</a:t>
            </a:r>
            <a:br>
              <a:rPr lang="en-US" sz="3600" dirty="0"/>
            </a:br>
            <a:endParaRPr lang="en-US" sz="3600" dirty="0"/>
          </a:p>
        </p:txBody>
      </p:sp>
      <p:sp>
        <p:nvSpPr>
          <p:cNvPr id="10" name="TextBox 9">
            <a:extLst>
              <a:ext uri="{FF2B5EF4-FFF2-40B4-BE49-F238E27FC236}">
                <a16:creationId xmlns:a16="http://schemas.microsoft.com/office/drawing/2014/main" id="{F8CB9143-8F19-3940-A64D-E5B6ECE13D9C}"/>
              </a:ext>
            </a:extLst>
          </p:cNvPr>
          <p:cNvSpPr txBox="1"/>
          <p:nvPr/>
        </p:nvSpPr>
        <p:spPr>
          <a:xfrm>
            <a:off x="3248660" y="5212471"/>
            <a:ext cx="3081020" cy="646331"/>
          </a:xfrm>
          <a:prstGeom prst="rect">
            <a:avLst/>
          </a:prstGeom>
          <a:noFill/>
        </p:spPr>
        <p:txBody>
          <a:bodyPr wrap="square" rtlCol="0">
            <a:spAutoFit/>
          </a:bodyPr>
          <a:lstStyle/>
          <a:p>
            <a:r>
              <a:rPr lang="en-US" sz="3600" dirty="0"/>
              <a:t> </a:t>
            </a:r>
            <a:r>
              <a:rPr lang="en-US" sz="2800" dirty="0"/>
              <a:t>Anthony Fauci</a:t>
            </a:r>
          </a:p>
        </p:txBody>
      </p:sp>
      <p:pic>
        <p:nvPicPr>
          <p:cNvPr id="3" name="Picture 2" descr="A person wearing glasses&#10;&#10;Description automatically generated with low confidence">
            <a:extLst>
              <a:ext uri="{FF2B5EF4-FFF2-40B4-BE49-F238E27FC236}">
                <a16:creationId xmlns:a16="http://schemas.microsoft.com/office/drawing/2014/main" id="{756E0197-05E5-5A4A-B8DA-52376CD4DB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4216" y="2010170"/>
            <a:ext cx="2430784" cy="3296751"/>
          </a:xfrm>
          <a:prstGeom prst="rect">
            <a:avLst/>
          </a:prstGeom>
        </p:spPr>
      </p:pic>
      <p:sp>
        <p:nvSpPr>
          <p:cNvPr id="2" name="TextBox 1">
            <a:extLst>
              <a:ext uri="{FF2B5EF4-FFF2-40B4-BE49-F238E27FC236}">
                <a16:creationId xmlns:a16="http://schemas.microsoft.com/office/drawing/2014/main" id="{C0EB3CCC-FDD8-6642-AB20-1F748946CA6D}"/>
              </a:ext>
            </a:extLst>
          </p:cNvPr>
          <p:cNvSpPr txBox="1"/>
          <p:nvPr/>
        </p:nvSpPr>
        <p:spPr>
          <a:xfrm>
            <a:off x="264793" y="6366689"/>
            <a:ext cx="8766810" cy="615553"/>
          </a:xfrm>
          <a:prstGeom prst="rect">
            <a:avLst/>
          </a:prstGeom>
          <a:noFill/>
        </p:spPr>
        <p:txBody>
          <a:bodyPr wrap="square" rtlCol="0">
            <a:spAutoFit/>
          </a:bodyPr>
          <a:lstStyle/>
          <a:p>
            <a:r>
              <a:rPr lang="en-US" sz="1600" i="1" dirty="0">
                <a:hlinkClick r:id="rId3">
                  <a:extLst>
                    <a:ext uri="{A12FA001-AC4F-418D-AE19-62706E023703}">
                      <ahyp:hlinkClr xmlns:ahyp="http://schemas.microsoft.com/office/drawing/2018/hyperlinkcolor" val="tx"/>
                    </a:ext>
                  </a:extLst>
                </a:hlinkClick>
              </a:rPr>
              <a:t>https://www.msn.com/en-us/news/technology/i-represent-science-is-the-talk-of-tyrants/ar-AARjmEp</a:t>
            </a:r>
            <a:endParaRPr lang="en-US" sz="1600" i="1" dirty="0"/>
          </a:p>
          <a:p>
            <a:endParaRPr lang="en-US" dirty="0"/>
          </a:p>
        </p:txBody>
      </p:sp>
    </p:spTree>
    <p:extLst>
      <p:ext uri="{BB962C8B-B14F-4D97-AF65-F5344CB8AC3E}">
        <p14:creationId xmlns:p14="http://schemas.microsoft.com/office/powerpoint/2010/main" val="4081354413"/>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3867</TotalTime>
  <Words>1296</Words>
  <Application>Microsoft Macintosh PowerPoint</Application>
  <PresentationFormat>On-screen Show (4:3)</PresentationFormat>
  <Paragraphs>79</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Black</vt:lpstr>
      <vt:lpstr>5. Why do the CDC and FDA continue to  promote these questionable injections?</vt:lpstr>
      <vt:lpstr>PowerPoint Presentation</vt:lpstr>
      <vt:lpstr>The Revolving Door</vt:lpstr>
      <vt:lpstr>The Revolving Door</vt:lpstr>
      <vt:lpstr>The Revolving Door</vt:lpstr>
      <vt:lpstr>These are your tax dollars at work:</vt:lpstr>
      <vt:lpstr>The US Department of Homeland Security now regards narratives that undermine “trust in government institutions” as a “terrorist threat.”</vt:lpstr>
      <vt:lpstr>…why did federal health agencies decline Ron Johnson’s invitation to attend a hearing on vaccine injuries and alternative treatments for COVID-19?</vt:lpstr>
      <vt:lpstr>PowerPoint Presentation</vt:lpstr>
      <vt:lpstr>6. Why was there no outpatient treatment for COVID-19?</vt:lpstr>
      <vt:lpstr>PowerPoint Presentation</vt:lpstr>
      <vt:lpstr>Generic outpatient therapies were suppressed so COVID vaccines  could meet the conditions required for “emergency use authorization.”</vt:lpstr>
      <vt:lpstr>On 1/21/22, the average infection rate for new cases of COVID   for the Indian province of Uttar Pradesh was 68 per million. </vt:lpstr>
      <vt:lpstr>Outpatient therapeutics were widely distributed throughout the province of Uttar Pradesh due to lack of access to vaccines.</vt:lpstr>
      <vt:lpstr>For NPR, Haiti’s low death rate from COVID is a “mystery.”</vt:lpstr>
      <vt:lpstr>Nearly all health care systems in the US do not allow  use of Ivermectin for COVID-19 due to FDA guidelines.</vt:lpstr>
      <vt:lpstr>Hospitals are so resistant to using Ivermectin for COVID-19  that dying patients often have to resort to a court order.</vt:lpstr>
      <vt:lpstr>This is less of a problem for members of congress.</vt:lpstr>
      <vt:lpstr>Shockingly, even the banana republics of Honduras and El Salvador  are doing a far better job of protecting their citizens from COVID-19.</vt:lpstr>
      <vt:lpstr>8. Was SARS-CoV-2 made in a lab? </vt:lpstr>
      <vt:lpstr>According to the US National Institute of Health, SARS-CoV-2 “is likely the result of viral evolution in nature.”</vt:lpstr>
      <vt:lpstr>The FCS plays a key role facilitating entry of the virus into human cells.</vt:lpstr>
      <vt:lpstr>Perhaps they do not want to come clean about research that involved the engineering of bat virus genes at the WIV.</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Travels</dc:title>
  <dc:creator>Microsoft Office User</dc:creator>
  <cp:lastModifiedBy>Antonio Chaves</cp:lastModifiedBy>
  <cp:revision>401</cp:revision>
  <cp:lastPrinted>2021-05-25T16:34:39Z</cp:lastPrinted>
  <dcterms:created xsi:type="dcterms:W3CDTF">2019-08-30T20:48:54Z</dcterms:created>
  <dcterms:modified xsi:type="dcterms:W3CDTF">2022-02-08T21:38:31Z</dcterms:modified>
</cp:coreProperties>
</file>