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341" r:id="rId3"/>
    <p:sldId id="342" r:id="rId4"/>
    <p:sldId id="344" r:id="rId5"/>
    <p:sldId id="308" r:id="rId6"/>
    <p:sldId id="307" r:id="rId7"/>
    <p:sldId id="309" r:id="rId8"/>
    <p:sldId id="319" r:id="rId9"/>
    <p:sldId id="311" r:id="rId10"/>
    <p:sldId id="312" r:id="rId11"/>
    <p:sldId id="320" r:id="rId12"/>
    <p:sldId id="321" r:id="rId13"/>
    <p:sldId id="322" r:id="rId14"/>
    <p:sldId id="326" r:id="rId15"/>
    <p:sldId id="340" r:id="rId16"/>
    <p:sldId id="325" r:id="rId17"/>
    <p:sldId id="339" r:id="rId18"/>
    <p:sldId id="324" r:id="rId19"/>
    <p:sldId id="327" r:id="rId20"/>
    <p:sldId id="328" r:id="rId21"/>
    <p:sldId id="329" r:id="rId22"/>
    <p:sldId id="330" r:id="rId23"/>
    <p:sldId id="335" r:id="rId24"/>
    <p:sldId id="334" r:id="rId25"/>
    <p:sldId id="332" r:id="rId26"/>
    <p:sldId id="333" r:id="rId27"/>
    <p:sldId id="336" r:id="rId28"/>
    <p:sldId id="331" r:id="rId29"/>
    <p:sldId id="337" r:id="rId30"/>
    <p:sldId id="338" r:id="rId31"/>
    <p:sldId id="343" r:id="rId32"/>
    <p:sldId id="318" r:id="rId33"/>
    <p:sldId id="315" r:id="rId34"/>
    <p:sldId id="34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 autoAdjust="0"/>
    <p:restoredTop sz="94085"/>
  </p:normalViewPr>
  <p:slideViewPr>
    <p:cSldViewPr snapToGrid="0" snapToObjects="1">
      <p:cViewPr varScale="1">
        <p:scale>
          <a:sx n="116" d="100"/>
          <a:sy n="116" d="100"/>
        </p:scale>
        <p:origin x="9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DF653-7BBA-5F44-85D0-C10DCAAE7AD8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254E-EC73-734E-95F7-319C7CFC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F254E-EC73-734E-95F7-319C7CFCB6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F254E-EC73-734E-95F7-319C7CFCB6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kmedic.substack.com/p/absolute-proof-the-gp-120-sequences?utm_source=%2Fprofile%2F41910983-dr-ah-kahn-syed&amp;utm_medium=reader2&amp;s=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34904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twitter.com/Jikkyleak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handsource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last.ncbi.nlm.nih.gov/Blast.cgi?PROGRAM=blastn&amp;PAGE_TYPE=BlastSearch&amp;LINK_LOC=blastho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674" y="1958975"/>
            <a:ext cx="8262651" cy="147002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4600" dirty="0"/>
              <a:t>A dummy’s guide to using the NIH database to evaluate homology between HIV and SARS-CoV-2</a:t>
            </a:r>
          </a:p>
        </p:txBody>
      </p:sp>
    </p:spTree>
    <p:extLst>
      <p:ext uri="{BB962C8B-B14F-4D97-AF65-F5344CB8AC3E}">
        <p14:creationId xmlns:p14="http://schemas.microsoft.com/office/powerpoint/2010/main" val="233079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57" y="350634"/>
            <a:ext cx="9144000" cy="642257"/>
          </a:xfrm>
        </p:spPr>
        <p:txBody>
          <a:bodyPr>
            <a:noAutofit/>
          </a:bodyPr>
          <a:lstStyle/>
          <a:p>
            <a:r>
              <a:rPr lang="en-US" sz="3200" dirty="0"/>
              <a:t>Scroll down to see matches to your query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400AF881-9E5A-BE40-2F1C-D772ADB3E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01"/>
            <a:ext cx="9144000" cy="53701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A0A8A9-80E4-DD9C-5509-B2BC1FBDDE67}"/>
              </a:ext>
            </a:extLst>
          </p:cNvPr>
          <p:cNvSpPr txBox="1">
            <a:spLocks/>
          </p:cNvSpPr>
          <p:nvPr/>
        </p:nvSpPr>
        <p:spPr>
          <a:xfrm>
            <a:off x="-108857" y="1040538"/>
            <a:ext cx="914400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All these matches correspond to SARS-CoV-2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4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60C262-45DA-9E26-078B-6CD821103F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2464"/>
            <a:ext cx="9144000" cy="384906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EBFF226-B2B4-B9ED-BF33-47E6816EED14}"/>
              </a:ext>
            </a:extLst>
          </p:cNvPr>
          <p:cNvSpPr/>
          <p:nvPr/>
        </p:nvSpPr>
        <p:spPr>
          <a:xfrm flipH="1">
            <a:off x="5216576" y="4347147"/>
            <a:ext cx="419725" cy="179883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45D0ED-EFBD-4603-67A0-81E7BEE42578}"/>
              </a:ext>
            </a:extLst>
          </p:cNvPr>
          <p:cNvSpPr txBox="1">
            <a:spLocks/>
          </p:cNvSpPr>
          <p:nvPr/>
        </p:nvSpPr>
        <p:spPr>
          <a:xfrm>
            <a:off x="0" y="161489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600" dirty="0"/>
            </a:br>
            <a:r>
              <a:rPr lang="en-US" sz="3200" dirty="0"/>
              <a:t>Click on the box that says “add organism”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053F6-00BB-64DC-BEA7-2D8D8EEB81CD}"/>
              </a:ext>
            </a:extLst>
          </p:cNvPr>
          <p:cNvSpPr txBox="1"/>
          <p:nvPr/>
        </p:nvSpPr>
        <p:spPr>
          <a:xfrm>
            <a:off x="1082061" y="770565"/>
            <a:ext cx="7414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Go back to the initial page for searching </a:t>
            </a:r>
          </a:p>
        </p:txBody>
      </p:sp>
    </p:spTree>
    <p:extLst>
      <p:ext uri="{BB962C8B-B14F-4D97-AF65-F5344CB8AC3E}">
        <p14:creationId xmlns:p14="http://schemas.microsoft.com/office/powerpoint/2010/main" val="27771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1069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This will result in the addition of a second box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3E3594-C9FE-C526-CE65-2694F4003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1466"/>
            <a:ext cx="9144000" cy="4026534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153029C7-6BE5-EE1B-33BA-0A5F0C80A289}"/>
              </a:ext>
            </a:extLst>
          </p:cNvPr>
          <p:cNvSpPr/>
          <p:nvPr/>
        </p:nvSpPr>
        <p:spPr>
          <a:xfrm flipH="1">
            <a:off x="4487524" y="4347147"/>
            <a:ext cx="419725" cy="179883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1690E-6470-715A-5AB1-4352CF016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" y="2838779"/>
            <a:ext cx="9144000" cy="40265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6BE257-9877-DBBB-6B5E-EAFE344C9848}"/>
              </a:ext>
            </a:extLst>
          </p:cNvPr>
          <p:cNvSpPr txBox="1">
            <a:spLocks/>
          </p:cNvSpPr>
          <p:nvPr/>
        </p:nvSpPr>
        <p:spPr>
          <a:xfrm>
            <a:off x="143434" y="138194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Enter the term “</a:t>
            </a:r>
            <a:r>
              <a:rPr lang="en-US" sz="3200" dirty="0" err="1"/>
              <a:t>coronaviridae</a:t>
            </a:r>
            <a:r>
              <a:rPr lang="en-US" sz="3200" dirty="0"/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707743-2FB5-3ACC-C0A3-5D682701E8CF}"/>
              </a:ext>
            </a:extLst>
          </p:cNvPr>
          <p:cNvSpPr txBox="1">
            <a:spLocks/>
          </p:cNvSpPr>
          <p:nvPr/>
        </p:nvSpPr>
        <p:spPr>
          <a:xfrm>
            <a:off x="121661" y="916986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Check the “exclude” box on the right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1FB744-059C-706F-DB59-891B0A193BAC}"/>
              </a:ext>
            </a:extLst>
          </p:cNvPr>
          <p:cNvSpPr txBox="1">
            <a:spLocks/>
          </p:cNvSpPr>
          <p:nvPr/>
        </p:nvSpPr>
        <p:spPr>
          <a:xfrm>
            <a:off x="0" y="1695778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on “BLAST”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F855D20-FADC-27BC-C94B-4C19EB5A8259}"/>
              </a:ext>
            </a:extLst>
          </p:cNvPr>
          <p:cNvSpPr/>
          <p:nvPr/>
        </p:nvSpPr>
        <p:spPr>
          <a:xfrm flipH="1">
            <a:off x="4503515" y="4367134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D334A5-7154-6778-B8E7-B46DFA15DFB4}"/>
              </a:ext>
            </a:extLst>
          </p:cNvPr>
          <p:cNvCxnSpPr>
            <a:cxnSpLocks/>
          </p:cNvCxnSpPr>
          <p:nvPr/>
        </p:nvCxnSpPr>
        <p:spPr>
          <a:xfrm>
            <a:off x="572224" y="5906125"/>
            <a:ext cx="0" cy="544215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589E9DE-4E9B-C896-DEA8-9AA75970BC5A}"/>
              </a:ext>
            </a:extLst>
          </p:cNvPr>
          <p:cNvSpPr/>
          <p:nvPr/>
        </p:nvSpPr>
        <p:spPr>
          <a:xfrm>
            <a:off x="752546" y="4383301"/>
            <a:ext cx="431820" cy="134157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C5930A-ACD6-8D8B-72F6-17D4640E1F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0670"/>
            <a:ext cx="9144000" cy="389733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B7B892F4-35A6-3982-B47E-1453C856C397}"/>
              </a:ext>
            </a:extLst>
          </p:cNvPr>
          <p:cNvSpPr/>
          <p:nvPr/>
        </p:nvSpPr>
        <p:spPr>
          <a:xfrm flipH="1">
            <a:off x="8518855" y="6146711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36F1607-9414-D32F-76EF-0FC21E04E5D1}"/>
              </a:ext>
            </a:extLst>
          </p:cNvPr>
          <p:cNvSpPr/>
          <p:nvPr/>
        </p:nvSpPr>
        <p:spPr>
          <a:xfrm>
            <a:off x="4255574" y="6163161"/>
            <a:ext cx="389744" cy="1263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530EF96-5314-534F-F739-CF306210FEF6}"/>
              </a:ext>
            </a:extLst>
          </p:cNvPr>
          <p:cNvSpPr/>
          <p:nvPr/>
        </p:nvSpPr>
        <p:spPr>
          <a:xfrm>
            <a:off x="7023852" y="6496862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1328C9-B25F-42D0-EDFB-1FC0DFA8F27F}"/>
              </a:ext>
            </a:extLst>
          </p:cNvPr>
          <p:cNvSpPr txBox="1"/>
          <p:nvPr/>
        </p:nvSpPr>
        <p:spPr>
          <a:xfrm>
            <a:off x="526943" y="1601901"/>
            <a:ext cx="8754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Enter “100” here to exclude imperfect matches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AC424-DA7E-4AD9-0007-BB536A7D9B3F}"/>
              </a:ext>
            </a:extLst>
          </p:cNvPr>
          <p:cNvSpPr txBox="1"/>
          <p:nvPr/>
        </p:nvSpPr>
        <p:spPr>
          <a:xfrm>
            <a:off x="2927369" y="2291858"/>
            <a:ext cx="30461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Click on “Filter”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84AF6D-214D-8D9C-E184-F33AE486B4C0}"/>
              </a:ext>
            </a:extLst>
          </p:cNvPr>
          <p:cNvSpPr txBox="1"/>
          <p:nvPr/>
        </p:nvSpPr>
        <p:spPr>
          <a:xfrm>
            <a:off x="526943" y="248256"/>
            <a:ext cx="80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the next page enter “synthetic” in this box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747AA-5960-5A51-7D6F-7555CE0B0052}"/>
              </a:ext>
            </a:extLst>
          </p:cNvPr>
          <p:cNvSpPr txBox="1"/>
          <p:nvPr/>
        </p:nvSpPr>
        <p:spPr>
          <a:xfrm>
            <a:off x="1864385" y="912027"/>
            <a:ext cx="54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Check on the “exclude” box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60A0FFBA-C6FB-9FC5-5DE5-CD2A9A01A229}"/>
              </a:ext>
            </a:extLst>
          </p:cNvPr>
          <p:cNvSpPr/>
          <p:nvPr/>
        </p:nvSpPr>
        <p:spPr>
          <a:xfrm>
            <a:off x="4255574" y="5429483"/>
            <a:ext cx="389744" cy="1263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A1784F-D49A-BA71-9DC1-B5FF3E397423}"/>
              </a:ext>
            </a:extLst>
          </p:cNvPr>
          <p:cNvCxnSpPr>
            <a:cxnSpLocks/>
          </p:cNvCxnSpPr>
          <p:nvPr/>
        </p:nvCxnSpPr>
        <p:spPr>
          <a:xfrm>
            <a:off x="8173174" y="4605962"/>
            <a:ext cx="0" cy="544215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A1F1CC-2C5A-7C13-D804-D7714D011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6736"/>
            <a:ext cx="9144000" cy="3918857"/>
          </a:xfrm>
          <a:prstGeom prst="rect">
            <a:avLst/>
          </a:prstGeom>
        </p:spPr>
      </p:pic>
      <p:sp>
        <p:nvSpPr>
          <p:cNvPr id="16" name="Right Bracket 15">
            <a:extLst>
              <a:ext uri="{FF2B5EF4-FFF2-40B4-BE49-F238E27FC236}">
                <a16:creationId xmlns:a16="http://schemas.microsoft.com/office/drawing/2014/main" id="{1F8A69DB-2017-528B-0A2F-361068209B41}"/>
              </a:ext>
            </a:extLst>
          </p:cNvPr>
          <p:cNvSpPr/>
          <p:nvPr/>
        </p:nvSpPr>
        <p:spPr>
          <a:xfrm>
            <a:off x="2692400" y="3793662"/>
            <a:ext cx="273052" cy="2407251"/>
          </a:xfrm>
          <a:prstGeom prst="rightBracket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CFE21276-5386-6CE3-2B50-7FCC507D2C30}"/>
              </a:ext>
            </a:extLst>
          </p:cNvPr>
          <p:cNvSpPr/>
          <p:nvPr/>
        </p:nvSpPr>
        <p:spPr>
          <a:xfrm>
            <a:off x="3133230" y="3395283"/>
            <a:ext cx="228602" cy="372979"/>
          </a:xfrm>
          <a:prstGeom prst="rightBrace">
            <a:avLst/>
          </a:prstGeom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5E0730E-976C-615A-C12C-56B696D206A2}"/>
              </a:ext>
            </a:extLst>
          </p:cNvPr>
          <p:cNvSpPr/>
          <p:nvPr/>
        </p:nvSpPr>
        <p:spPr>
          <a:xfrm>
            <a:off x="2218830" y="6210300"/>
            <a:ext cx="228602" cy="223892"/>
          </a:xfrm>
          <a:prstGeom prst="rightBrace">
            <a:avLst/>
          </a:prstGeom>
          <a:ln w="2222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3B29F-F718-80B0-B0CC-03CD7C04AC49}"/>
              </a:ext>
            </a:extLst>
          </p:cNvPr>
          <p:cNvSpPr txBox="1"/>
          <p:nvPr/>
        </p:nvSpPr>
        <p:spPr>
          <a:xfrm>
            <a:off x="135890" y="1830300"/>
            <a:ext cx="858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Some synthetic sequences will get past the filter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9442C1-1E31-5F72-4096-D5D20974DFBA}"/>
              </a:ext>
            </a:extLst>
          </p:cNvPr>
          <p:cNvSpPr txBox="1"/>
          <p:nvPr/>
        </p:nvSpPr>
        <p:spPr>
          <a:xfrm>
            <a:off x="1171091" y="1026253"/>
            <a:ext cx="6801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Most matches will correspond to HIV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8A2AE-B8B0-068A-F8EC-1937D5FECBD7}"/>
              </a:ext>
            </a:extLst>
          </p:cNvPr>
          <p:cNvSpPr txBox="1"/>
          <p:nvPr/>
        </p:nvSpPr>
        <p:spPr>
          <a:xfrm>
            <a:off x="1111449" y="222206"/>
            <a:ext cx="7978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These sequences match the 2</a:t>
            </a:r>
            <a:r>
              <a:rPr lang="en-US" sz="3200" baseline="30000" dirty="0"/>
              <a:t>nd</a:t>
            </a:r>
            <a:r>
              <a:rPr lang="en-US" sz="3200" dirty="0"/>
              <a:t> query</a:t>
            </a:r>
          </a:p>
        </p:txBody>
      </p:sp>
    </p:spTree>
    <p:extLst>
      <p:ext uri="{BB962C8B-B14F-4D97-AF65-F5344CB8AC3E}">
        <p14:creationId xmlns:p14="http://schemas.microsoft.com/office/powerpoint/2010/main" val="35674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0628" y="33336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Go back to the starting link for searching</a:t>
            </a:r>
            <a:br>
              <a:rPr lang="en-US" sz="3200" dirty="0"/>
            </a:br>
            <a:r>
              <a:rPr lang="en-US" sz="3200" dirty="0"/>
              <a:t>and enter these terms in your boxes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2A6AA9-A882-343C-E3D3-D291112FE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7514"/>
            <a:ext cx="9144000" cy="38490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0FFB50-7CA5-08E3-4063-B5D9B6770AE0}"/>
              </a:ext>
            </a:extLst>
          </p:cNvPr>
          <p:cNvSpPr txBox="1">
            <a:spLocks/>
          </p:cNvSpPr>
          <p:nvPr/>
        </p:nvSpPr>
        <p:spPr>
          <a:xfrm>
            <a:off x="-130628" y="136450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This narrows the search to coronaviruses</a:t>
            </a:r>
          </a:p>
          <a:p>
            <a:r>
              <a:rPr lang="en-US" sz="3200" dirty="0"/>
              <a:t>that exclude sequences for SARS-CoV-2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B0523E-48CD-D8CC-7E57-AAE308B967C0}"/>
              </a:ext>
            </a:extLst>
          </p:cNvPr>
          <p:cNvSpPr txBox="1">
            <a:spLocks/>
          </p:cNvSpPr>
          <p:nvPr/>
        </p:nvSpPr>
        <p:spPr>
          <a:xfrm>
            <a:off x="0" y="1954537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on “BLAST”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65AC66A-4C75-4D9D-8BF9-A5DBA6EEE691}"/>
              </a:ext>
            </a:extLst>
          </p:cNvPr>
          <p:cNvSpPr/>
          <p:nvPr/>
        </p:nvSpPr>
        <p:spPr>
          <a:xfrm>
            <a:off x="752546" y="4294846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3B54E62-5A5F-C18A-2DCB-5D8EEA119CF3}"/>
              </a:ext>
            </a:extLst>
          </p:cNvPr>
          <p:cNvSpPr/>
          <p:nvPr/>
        </p:nvSpPr>
        <p:spPr>
          <a:xfrm>
            <a:off x="752546" y="4456321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53B26C5-8541-A81B-820D-33CD04844982}"/>
              </a:ext>
            </a:extLst>
          </p:cNvPr>
          <p:cNvSpPr/>
          <p:nvPr/>
        </p:nvSpPr>
        <p:spPr>
          <a:xfrm flipH="1">
            <a:off x="4441372" y="4456321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3D8D8E-3566-6AB2-7038-8444BFDEDA03}"/>
              </a:ext>
            </a:extLst>
          </p:cNvPr>
          <p:cNvCxnSpPr>
            <a:cxnSpLocks/>
          </p:cNvCxnSpPr>
          <p:nvPr/>
        </p:nvCxnSpPr>
        <p:spPr>
          <a:xfrm>
            <a:off x="560649" y="5873931"/>
            <a:ext cx="0" cy="518534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950" y="710802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/>
              <a:t>On the next page enter “100” in these boxes</a:t>
            </a:r>
            <a:br>
              <a:rPr lang="en-US" sz="3500" dirty="0"/>
            </a:br>
            <a:endParaRPr lang="en-US" sz="3500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6087B1-730A-B1D8-2174-D40E49A89D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9093"/>
            <a:ext cx="9144000" cy="39356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2DBC94-3FE9-6ED5-711E-AE1C78DF6996}"/>
              </a:ext>
            </a:extLst>
          </p:cNvPr>
          <p:cNvSpPr txBox="1">
            <a:spLocks/>
          </p:cNvSpPr>
          <p:nvPr/>
        </p:nvSpPr>
        <p:spPr>
          <a:xfrm>
            <a:off x="0" y="186709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Click on “Filter”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63D9623-3030-5AE3-E399-C01EE47C49BC}"/>
              </a:ext>
            </a:extLst>
          </p:cNvPr>
          <p:cNvSpPr/>
          <p:nvPr/>
        </p:nvSpPr>
        <p:spPr>
          <a:xfrm flipH="1">
            <a:off x="8519451" y="6146225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284320E-9FE5-288B-E942-73ECF7D2FDEA}"/>
              </a:ext>
            </a:extLst>
          </p:cNvPr>
          <p:cNvSpPr/>
          <p:nvPr/>
        </p:nvSpPr>
        <p:spPr>
          <a:xfrm>
            <a:off x="4256170" y="6162675"/>
            <a:ext cx="389744" cy="1263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1767917-91C9-06FF-0CB7-396B7FBFBEF3}"/>
              </a:ext>
            </a:extLst>
          </p:cNvPr>
          <p:cNvSpPr/>
          <p:nvPr/>
        </p:nvSpPr>
        <p:spPr>
          <a:xfrm>
            <a:off x="7024448" y="6496376"/>
            <a:ext cx="389744" cy="149149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662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Scroll down and you will find the few sequences </a:t>
            </a:r>
            <a:br>
              <a:rPr lang="en-US" sz="3200" dirty="0"/>
            </a:br>
            <a:r>
              <a:rPr lang="en-US" sz="3200" dirty="0"/>
              <a:t>that match the criteria for your 3</a:t>
            </a:r>
            <a:r>
              <a:rPr lang="en-US" sz="3200" baseline="30000" dirty="0"/>
              <a:t>rd</a:t>
            </a:r>
            <a:r>
              <a:rPr lang="en-US" sz="3200" dirty="0"/>
              <a:t> query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8A4482-AC6B-8DBB-643D-A8B904D353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1741"/>
            <a:ext cx="9144000" cy="24462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F7984D-B412-F6BA-98B9-837DC692923F}"/>
              </a:ext>
            </a:extLst>
          </p:cNvPr>
          <p:cNvSpPr txBox="1">
            <a:spLocks/>
          </p:cNvSpPr>
          <p:nvPr/>
        </p:nvSpPr>
        <p:spPr>
          <a:xfrm>
            <a:off x="0" y="329229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All these accession dates are 2021 or later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881924-DFC6-1AC4-5644-E2A6BDFF7CD1}"/>
              </a:ext>
            </a:extLst>
          </p:cNvPr>
          <p:cNvSpPr txBox="1">
            <a:spLocks/>
          </p:cNvSpPr>
          <p:nvPr/>
        </p:nvSpPr>
        <p:spPr>
          <a:xfrm>
            <a:off x="-163286" y="204527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on the “Accession” link to get the date</a:t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11B97C-A6D3-B948-CB50-E5B2775C3299}"/>
              </a:ext>
            </a:extLst>
          </p:cNvPr>
          <p:cNvCxnSpPr>
            <a:cxnSpLocks/>
          </p:cNvCxnSpPr>
          <p:nvPr/>
        </p:nvCxnSpPr>
        <p:spPr>
          <a:xfrm>
            <a:off x="8720801" y="5419986"/>
            <a:ext cx="0" cy="544215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B6FF3D-9F83-E7A0-C61E-A9E0DA9FEE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43" y="3706938"/>
            <a:ext cx="9144000" cy="3151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421DD-209D-411D-4A01-BF8DE6A90DA2}"/>
              </a:ext>
            </a:extLst>
          </p:cNvPr>
          <p:cNvSpPr txBox="1"/>
          <p:nvPr/>
        </p:nvSpPr>
        <p:spPr>
          <a:xfrm>
            <a:off x="6379029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23723-7347-0862-B6B5-37D54DC49FB7}"/>
              </a:ext>
            </a:extLst>
          </p:cNvPr>
          <p:cNvSpPr txBox="1"/>
          <p:nvPr/>
        </p:nvSpPr>
        <p:spPr>
          <a:xfrm>
            <a:off x="1446166" y="1692930"/>
            <a:ext cx="60747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Repeat the entire query procedure </a:t>
            </a:r>
            <a:br>
              <a:rPr lang="en-US" sz="3200" dirty="0"/>
            </a:br>
            <a:r>
              <a:rPr lang="en-US" sz="3200" dirty="0"/>
              <a:t>for the second sequence: HKNNKS</a:t>
            </a:r>
          </a:p>
        </p:txBody>
      </p:sp>
    </p:spTree>
    <p:extLst>
      <p:ext uri="{BB962C8B-B14F-4D97-AF65-F5344CB8AC3E}">
        <p14:creationId xmlns:p14="http://schemas.microsoft.com/office/powerpoint/2010/main" val="282267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C62CC2-81D4-5CDC-9481-A626229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5" y="381824"/>
            <a:ext cx="8930950" cy="1143000"/>
          </a:xfrm>
        </p:spPr>
        <p:txBody>
          <a:bodyPr>
            <a:noAutofit/>
          </a:bodyPr>
          <a:lstStyle/>
          <a:p>
            <a:r>
              <a:rPr lang="en-US" sz="3000" dirty="0"/>
              <a:t>This power point is based in part on instructions provided in this </a:t>
            </a:r>
            <a:r>
              <a:rPr lang="en-US" sz="3000" dirty="0" err="1"/>
              <a:t>substack</a:t>
            </a:r>
            <a:r>
              <a:rPr lang="en-US" sz="3000" dirty="0"/>
              <a:t> article by Dr. Syed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BF2CA7-7FBD-62AB-EBDB-8D7FD9F57D41}"/>
              </a:ext>
            </a:extLst>
          </p:cNvPr>
          <p:cNvSpPr txBox="1">
            <a:spLocks/>
          </p:cNvSpPr>
          <p:nvPr/>
        </p:nvSpPr>
        <p:spPr>
          <a:xfrm>
            <a:off x="970671" y="5574319"/>
            <a:ext cx="756841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https://arkmedic.substack.com/p/absolute-proof-the-gp-120-sequences?utm_source=%2Fprofile%2F41910983-dr-ah-kahn-syed&amp;utm_medium=reader2&amp;s=r</a:t>
            </a:r>
            <a:endParaRPr lang="en-US" sz="2400" dirty="0">
              <a:solidFill>
                <a:srgbClr val="FFFF00"/>
              </a:solidFill>
            </a:endParaRPr>
          </a:p>
          <a:p>
            <a:pPr algn="l"/>
            <a:endParaRPr lang="en-US" sz="2000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12054A-E9B5-3BF1-91EF-83451B7000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9593"/>
            <a:ext cx="9144000" cy="335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1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958644"/>
            <a:ext cx="9307286" cy="514555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B77010-BD94-6054-FF30-676770365B2E}"/>
              </a:ext>
            </a:extLst>
          </p:cNvPr>
          <p:cNvSpPr txBox="1">
            <a:spLocks/>
          </p:cNvSpPr>
          <p:nvPr/>
        </p:nvSpPr>
        <p:spPr>
          <a:xfrm>
            <a:off x="-74567" y="1219774"/>
            <a:ext cx="914400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All these matches correspond to SARS-CoV-2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12B05C-0D47-C4C1-EFD8-A3151C3A70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4812"/>
            <a:ext cx="9144000" cy="5043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E1570-B174-3B7F-1848-31EF47E77851}"/>
              </a:ext>
            </a:extLst>
          </p:cNvPr>
          <p:cNvSpPr txBox="1"/>
          <p:nvPr/>
        </p:nvSpPr>
        <p:spPr>
          <a:xfrm>
            <a:off x="518037" y="264668"/>
            <a:ext cx="8710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result for your 1</a:t>
            </a:r>
            <a:r>
              <a:rPr lang="en-US" sz="3200" baseline="30000" dirty="0"/>
              <a:t>st</a:t>
            </a:r>
            <a:r>
              <a:rPr lang="en-US" sz="3200" dirty="0"/>
              <a:t> query for HKNNKS</a:t>
            </a:r>
          </a:p>
        </p:txBody>
      </p:sp>
    </p:spTree>
    <p:extLst>
      <p:ext uri="{BB962C8B-B14F-4D97-AF65-F5344CB8AC3E}">
        <p14:creationId xmlns:p14="http://schemas.microsoft.com/office/powerpoint/2010/main" val="996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C9E0DE-8250-11AB-DA32-8EE1D063F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6175"/>
            <a:ext cx="9144000" cy="413532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274ACF3-F6D2-D3FD-34C6-0AA8DC7A391B}"/>
              </a:ext>
            </a:extLst>
          </p:cNvPr>
          <p:cNvSpPr/>
          <p:nvPr/>
        </p:nvSpPr>
        <p:spPr>
          <a:xfrm>
            <a:off x="5662074" y="4445424"/>
            <a:ext cx="345564" cy="112450"/>
          </a:xfrm>
          <a:prstGeom prst="rightArrow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30744A-A253-FCDA-9F93-D0CF5469640A}"/>
              </a:ext>
            </a:extLst>
          </p:cNvPr>
          <p:cNvSpPr txBox="1"/>
          <p:nvPr/>
        </p:nvSpPr>
        <p:spPr>
          <a:xfrm>
            <a:off x="540939" y="741794"/>
            <a:ext cx="83173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result for your 2</a:t>
            </a:r>
            <a:r>
              <a:rPr lang="en-US" sz="3200" baseline="30000" dirty="0"/>
              <a:t>nd</a:t>
            </a:r>
            <a:r>
              <a:rPr lang="en-US" sz="3200" dirty="0"/>
              <a:t> query for HKNNKS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443E0-174A-4E9D-184C-082B4921A738}"/>
              </a:ext>
            </a:extLst>
          </p:cNvPr>
          <p:cNvSpPr txBox="1"/>
          <p:nvPr/>
        </p:nvSpPr>
        <p:spPr>
          <a:xfrm>
            <a:off x="583872" y="1809748"/>
            <a:ext cx="7976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Note how the HIV sequence matches perfectly</a:t>
            </a:r>
          </a:p>
        </p:txBody>
      </p:sp>
    </p:spTree>
    <p:extLst>
      <p:ext uri="{BB962C8B-B14F-4D97-AF65-F5344CB8AC3E}">
        <p14:creationId xmlns:p14="http://schemas.microsoft.com/office/powerpoint/2010/main" val="40375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94A5485A-ADB8-7533-AFDF-FDF82D81F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8746"/>
            <a:ext cx="9144000" cy="31092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6C44497-956E-CA84-B3CF-EBBCA59E8FBE}"/>
              </a:ext>
            </a:extLst>
          </p:cNvPr>
          <p:cNvSpPr txBox="1">
            <a:spLocks/>
          </p:cNvSpPr>
          <p:nvPr/>
        </p:nvSpPr>
        <p:spPr>
          <a:xfrm>
            <a:off x="298410" y="2500851"/>
            <a:ext cx="8547180" cy="89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All these accession dates are 2021 or later</a:t>
            </a:r>
            <a:br>
              <a:rPr lang="en-US" sz="3600" dirty="0"/>
            </a:br>
            <a:endParaRPr lang="en-US" sz="3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1198AF-46DC-5AFE-C856-7F988952FE33}"/>
              </a:ext>
            </a:extLst>
          </p:cNvPr>
          <p:cNvCxnSpPr>
            <a:cxnSpLocks/>
          </p:cNvCxnSpPr>
          <p:nvPr/>
        </p:nvCxnSpPr>
        <p:spPr>
          <a:xfrm>
            <a:off x="8547180" y="4748655"/>
            <a:ext cx="0" cy="544215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3F74FE-AF9F-E5E1-55C0-4EF9DEF93B57}"/>
              </a:ext>
            </a:extLst>
          </p:cNvPr>
          <p:cNvSpPr txBox="1"/>
          <p:nvPr/>
        </p:nvSpPr>
        <p:spPr>
          <a:xfrm>
            <a:off x="480060" y="1206174"/>
            <a:ext cx="8365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result for your 3</a:t>
            </a:r>
            <a:r>
              <a:rPr lang="en-US" sz="3200" baseline="30000" dirty="0"/>
              <a:t>rd</a:t>
            </a:r>
            <a:r>
              <a:rPr lang="en-US" sz="3200" dirty="0"/>
              <a:t> query for HKNNKS</a:t>
            </a:r>
          </a:p>
        </p:txBody>
      </p:sp>
    </p:spTree>
    <p:extLst>
      <p:ext uri="{BB962C8B-B14F-4D97-AF65-F5344CB8AC3E}">
        <p14:creationId xmlns:p14="http://schemas.microsoft.com/office/powerpoint/2010/main" val="36359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D5CB95-2730-DBAF-61B8-D8B177B34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2351"/>
            <a:ext cx="9144000" cy="3135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CF057-68BA-08A1-3518-E484DF14F8B2}"/>
              </a:ext>
            </a:extLst>
          </p:cNvPr>
          <p:cNvSpPr txBox="1"/>
          <p:nvPr/>
        </p:nvSpPr>
        <p:spPr>
          <a:xfrm>
            <a:off x="525780" y="1908535"/>
            <a:ext cx="8092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Repeat the entire query procedure </a:t>
            </a:r>
            <a:br>
              <a:rPr lang="en-US" sz="3200" dirty="0"/>
            </a:br>
            <a:r>
              <a:rPr lang="en-US" sz="3200" dirty="0"/>
              <a:t>for the 3</a:t>
            </a:r>
            <a:r>
              <a:rPr lang="en-US" sz="3200" baseline="30000" dirty="0"/>
              <a:t>rd</a:t>
            </a:r>
            <a:r>
              <a:rPr lang="en-US" sz="3200" dirty="0"/>
              <a:t> sequence: RSYLTPGNSSSG</a:t>
            </a:r>
          </a:p>
        </p:txBody>
      </p:sp>
    </p:spTree>
    <p:extLst>
      <p:ext uri="{BB962C8B-B14F-4D97-AF65-F5344CB8AC3E}">
        <p14:creationId xmlns:p14="http://schemas.microsoft.com/office/powerpoint/2010/main" val="181385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7879C1-61FF-3179-7093-2FEFBBBA8285}"/>
              </a:ext>
            </a:extLst>
          </p:cNvPr>
          <p:cNvSpPr txBox="1"/>
          <p:nvPr/>
        </p:nvSpPr>
        <p:spPr>
          <a:xfrm>
            <a:off x="413341" y="265813"/>
            <a:ext cx="8317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result of your 1</a:t>
            </a:r>
            <a:r>
              <a:rPr lang="en-US" sz="3200" baseline="30000" dirty="0"/>
              <a:t>st</a:t>
            </a:r>
            <a:r>
              <a:rPr lang="en-US" sz="3200" dirty="0"/>
              <a:t> query for RSY…SSG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FE8AC8-7F10-4223-276E-F7EFB0E6044D}"/>
              </a:ext>
            </a:extLst>
          </p:cNvPr>
          <p:cNvSpPr txBox="1">
            <a:spLocks/>
          </p:cNvSpPr>
          <p:nvPr/>
        </p:nvSpPr>
        <p:spPr>
          <a:xfrm>
            <a:off x="-105421" y="1233032"/>
            <a:ext cx="914400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All these matches correspond to SARS-CoV-2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79D34-B8C2-E45A-06D6-4715E6C31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2934"/>
            <a:ext cx="9144000" cy="5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1FAA8-2233-B836-FFD7-63B1068681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8869"/>
            <a:ext cx="9144000" cy="50391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DFAC8A-CE1C-D30E-4143-26E329A79F85}"/>
              </a:ext>
            </a:extLst>
          </p:cNvPr>
          <p:cNvSpPr txBox="1"/>
          <p:nvPr/>
        </p:nvSpPr>
        <p:spPr>
          <a:xfrm>
            <a:off x="664915" y="598152"/>
            <a:ext cx="79750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is the result of your 2</a:t>
            </a:r>
            <a:r>
              <a:rPr lang="en-US" sz="2800" baseline="30000" dirty="0"/>
              <a:t>nd</a:t>
            </a:r>
            <a:r>
              <a:rPr lang="en-US" sz="2800" dirty="0"/>
              <a:t> query for RSY…SSG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2E54811-DA5B-BF7F-524D-04C24BE2C19B}"/>
              </a:ext>
            </a:extLst>
          </p:cNvPr>
          <p:cNvSpPr/>
          <p:nvPr/>
        </p:nvSpPr>
        <p:spPr>
          <a:xfrm>
            <a:off x="6196263" y="6196263"/>
            <a:ext cx="168442" cy="637673"/>
          </a:xfrm>
          <a:prstGeom prst="rightBracket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A9F39-3AD5-9462-52AC-13E0A1C34914}"/>
              </a:ext>
            </a:extLst>
          </p:cNvPr>
          <p:cNvSpPr txBox="1"/>
          <p:nvPr/>
        </p:nvSpPr>
        <p:spPr>
          <a:xfrm>
            <a:off x="603718" y="1139154"/>
            <a:ext cx="7488722" cy="52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distance tree maximum score for HIV is 26.1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A3081-5DD6-259B-6F4D-8F556E5D3ABB}"/>
              </a:ext>
            </a:extLst>
          </p:cNvPr>
          <p:cNvSpPr txBox="1"/>
          <p:nvPr/>
        </p:nvSpPr>
        <p:spPr>
          <a:xfrm>
            <a:off x="164207" y="57150"/>
            <a:ext cx="8863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your 2</a:t>
            </a:r>
            <a:r>
              <a:rPr lang="en-US" sz="2800" baseline="30000" dirty="0"/>
              <a:t>nd</a:t>
            </a:r>
            <a:r>
              <a:rPr lang="en-US" sz="2800" dirty="0"/>
              <a:t> query for RSY…SSG  do not use the 100% filter</a:t>
            </a:r>
          </a:p>
        </p:txBody>
      </p:sp>
    </p:spTree>
    <p:extLst>
      <p:ext uri="{BB962C8B-B14F-4D97-AF65-F5344CB8AC3E}">
        <p14:creationId xmlns:p14="http://schemas.microsoft.com/office/powerpoint/2010/main" val="26875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DFAC8A-CE1C-D30E-4143-26E329A79F85}"/>
              </a:ext>
            </a:extLst>
          </p:cNvPr>
          <p:cNvSpPr txBox="1"/>
          <p:nvPr/>
        </p:nvSpPr>
        <p:spPr>
          <a:xfrm>
            <a:off x="210240" y="53712"/>
            <a:ext cx="8670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your 3</a:t>
            </a:r>
            <a:r>
              <a:rPr lang="en-US" sz="2800" baseline="30000" dirty="0"/>
              <a:t>rd</a:t>
            </a:r>
            <a:r>
              <a:rPr lang="en-US" sz="2800" dirty="0"/>
              <a:t> query for RSY…SSG  do not use the 100% filter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A9F39-3AD5-9462-52AC-13E0A1C34914}"/>
              </a:ext>
            </a:extLst>
          </p:cNvPr>
          <p:cNvSpPr txBox="1"/>
          <p:nvPr/>
        </p:nvSpPr>
        <p:spPr>
          <a:xfrm>
            <a:off x="246490" y="1059213"/>
            <a:ext cx="8565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All matches entered prior to 2020 score 21.8 or lower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08B18-686A-294C-990C-884D24BE32C6}"/>
              </a:ext>
            </a:extLst>
          </p:cNvPr>
          <p:cNvSpPr txBox="1"/>
          <p:nvPr/>
        </p:nvSpPr>
        <p:spPr>
          <a:xfrm>
            <a:off x="227220" y="1600854"/>
            <a:ext cx="8670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is significantly lower than the score of 26.1 for HIV</a:t>
            </a:r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D7A4FC-21B0-A72A-BE3C-4F5262E53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87146"/>
            <a:ext cx="9144000" cy="4703292"/>
          </a:xfrm>
          <a:prstGeom prst="rect">
            <a:avLst/>
          </a:prstGeom>
        </p:spPr>
      </p:pic>
      <p:sp>
        <p:nvSpPr>
          <p:cNvPr id="7" name="Right Bracket 6">
            <a:extLst>
              <a:ext uri="{FF2B5EF4-FFF2-40B4-BE49-F238E27FC236}">
                <a16:creationId xmlns:a16="http://schemas.microsoft.com/office/drawing/2014/main" id="{D9ECB316-7C20-BCC3-7DB7-FED9E9EA20C8}"/>
              </a:ext>
            </a:extLst>
          </p:cNvPr>
          <p:cNvSpPr/>
          <p:nvPr/>
        </p:nvSpPr>
        <p:spPr>
          <a:xfrm>
            <a:off x="6184901" y="6032500"/>
            <a:ext cx="152400" cy="814136"/>
          </a:xfrm>
          <a:prstGeom prst="rightBracket">
            <a:avLst/>
          </a:prstGeom>
          <a:ln w="41275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A3CF0-DAA8-EE4C-7081-BC3D67BB39AE}"/>
              </a:ext>
            </a:extLst>
          </p:cNvPr>
          <p:cNvSpPr txBox="1"/>
          <p:nvPr/>
        </p:nvSpPr>
        <p:spPr>
          <a:xfrm>
            <a:off x="217170" y="539432"/>
            <a:ext cx="8372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is the result of your 2</a:t>
            </a:r>
            <a:r>
              <a:rPr lang="en-US" sz="2800" baseline="30000" dirty="0"/>
              <a:t>nd</a:t>
            </a:r>
            <a:r>
              <a:rPr lang="en-US" sz="2800" dirty="0"/>
              <a:t> query for RSY…SSG</a:t>
            </a:r>
          </a:p>
        </p:txBody>
      </p:sp>
    </p:spTree>
    <p:extLst>
      <p:ext uri="{BB962C8B-B14F-4D97-AF65-F5344CB8AC3E}">
        <p14:creationId xmlns:p14="http://schemas.microsoft.com/office/powerpoint/2010/main" val="25650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6" y="2090882"/>
            <a:ext cx="9307286" cy="1143000"/>
          </a:xfrm>
        </p:spPr>
        <p:txBody>
          <a:bodyPr>
            <a:noAutofit/>
          </a:bodyPr>
          <a:lstStyle/>
          <a:p>
            <a:r>
              <a:rPr lang="en-US" sz="3200" dirty="0"/>
              <a:t>Repeat the entire query procedure </a:t>
            </a:r>
            <a:br>
              <a:rPr lang="en-US" sz="3200" dirty="0"/>
            </a:br>
            <a:r>
              <a:rPr lang="en-US" sz="3200" dirty="0"/>
              <a:t>for the 4</a:t>
            </a:r>
            <a:r>
              <a:rPr lang="en-US" sz="3200" baseline="30000" dirty="0"/>
              <a:t>th</a:t>
            </a:r>
            <a:r>
              <a:rPr lang="en-US" sz="3200" dirty="0"/>
              <a:t> sequence: QTNSPRRA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981186-1CC0-3CC5-EC74-E8BF74B804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6715"/>
            <a:ext cx="9144000" cy="31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7879C1-61FF-3179-7093-2FEFBBBA8285}"/>
              </a:ext>
            </a:extLst>
          </p:cNvPr>
          <p:cNvSpPr txBox="1"/>
          <p:nvPr/>
        </p:nvSpPr>
        <p:spPr>
          <a:xfrm>
            <a:off x="420130" y="220411"/>
            <a:ext cx="8872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This is the result of your 1</a:t>
            </a:r>
            <a:r>
              <a:rPr lang="en-US" sz="3200" baseline="30000" dirty="0"/>
              <a:t>st</a:t>
            </a:r>
            <a:r>
              <a:rPr lang="en-US" sz="3200" dirty="0"/>
              <a:t> query for QTNSPRRA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22EA6B-B094-2A83-549C-9EB1620540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7621"/>
            <a:ext cx="9144000" cy="50203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F26334-12C6-F738-2259-0B6E43918A98}"/>
              </a:ext>
            </a:extLst>
          </p:cNvPr>
          <p:cNvSpPr txBox="1"/>
          <p:nvPr/>
        </p:nvSpPr>
        <p:spPr>
          <a:xfrm>
            <a:off x="593125" y="1004218"/>
            <a:ext cx="7710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All these matches correspond to SARS-CoV-2</a:t>
            </a:r>
          </a:p>
        </p:txBody>
      </p:sp>
    </p:spTree>
    <p:extLst>
      <p:ext uri="{BB962C8B-B14F-4D97-AF65-F5344CB8AC3E}">
        <p14:creationId xmlns:p14="http://schemas.microsoft.com/office/powerpoint/2010/main" val="30571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F4E8CE-98CE-39E4-0E49-99AC56848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0148"/>
            <a:ext cx="9144000" cy="3911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34A32B-B216-1D43-509F-5734A410E2DF}"/>
              </a:ext>
            </a:extLst>
          </p:cNvPr>
          <p:cNvSpPr txBox="1"/>
          <p:nvPr/>
        </p:nvSpPr>
        <p:spPr>
          <a:xfrm>
            <a:off x="693833" y="1880591"/>
            <a:ext cx="8882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distance tree maximum score for HIV is 21.4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333723-440F-BCB5-8519-2704F94EC19F}"/>
              </a:ext>
            </a:extLst>
          </p:cNvPr>
          <p:cNvCxnSpPr>
            <a:cxnSpLocks/>
          </p:cNvCxnSpPr>
          <p:nvPr/>
        </p:nvCxnSpPr>
        <p:spPr>
          <a:xfrm>
            <a:off x="5642810" y="6380808"/>
            <a:ext cx="445168" cy="3369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965A7F-7623-38FF-4B25-96B276C1739F}"/>
              </a:ext>
            </a:extLst>
          </p:cNvPr>
          <p:cNvSpPr txBox="1"/>
          <p:nvPr/>
        </p:nvSpPr>
        <p:spPr>
          <a:xfrm>
            <a:off x="169942" y="892060"/>
            <a:ext cx="8985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the 2</a:t>
            </a:r>
            <a:r>
              <a:rPr lang="en-US" sz="2800" baseline="30000" dirty="0"/>
              <a:t>nd</a:t>
            </a:r>
            <a:r>
              <a:rPr lang="en-US" sz="2800" dirty="0"/>
              <a:t> query for QTNSPRRA  do not use the 100% filter</a:t>
            </a:r>
          </a:p>
        </p:txBody>
      </p:sp>
    </p:spTree>
    <p:extLst>
      <p:ext uri="{BB962C8B-B14F-4D97-AF65-F5344CB8AC3E}">
        <p14:creationId xmlns:p14="http://schemas.microsoft.com/office/powerpoint/2010/main" val="11636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C62CC2-81D4-5CDC-9481-A626229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" y="470829"/>
            <a:ext cx="8857129" cy="1143000"/>
          </a:xfrm>
        </p:spPr>
        <p:txBody>
          <a:bodyPr>
            <a:noAutofit/>
          </a:bodyPr>
          <a:lstStyle/>
          <a:p>
            <a:r>
              <a:rPr lang="en-US" sz="3200" dirty="0"/>
              <a:t>You will be evaluating the following sequences </a:t>
            </a:r>
            <a:br>
              <a:rPr lang="en-US" sz="3200" dirty="0"/>
            </a:br>
            <a:r>
              <a:rPr lang="en-US" sz="3200" dirty="0"/>
              <a:t>from a preprint previously posted on </a:t>
            </a:r>
            <a:r>
              <a:rPr lang="en-US" sz="3200" dirty="0" err="1"/>
              <a:t>BioRxiv</a:t>
            </a:r>
            <a:r>
              <a:rPr lang="en-US" sz="3200" dirty="0"/>
              <a:t> 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38857BA-ED92-C1DF-F400-CB1559CBA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5111"/>
            <a:ext cx="9144000" cy="50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0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0876577-A323-81EE-95C3-0D70514A5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7010"/>
            <a:ext cx="9144000" cy="50520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0BCD66-E624-9CF0-BFBD-1A43B3343463}"/>
              </a:ext>
            </a:extLst>
          </p:cNvPr>
          <p:cNvCxnSpPr>
            <a:cxnSpLocks/>
          </p:cNvCxnSpPr>
          <p:nvPr/>
        </p:nvCxnSpPr>
        <p:spPr>
          <a:xfrm>
            <a:off x="5645101" y="3529323"/>
            <a:ext cx="445168" cy="3369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8F6513-262B-CBE0-738E-AD60932CCDE1}"/>
              </a:ext>
            </a:extLst>
          </p:cNvPr>
          <p:cNvSpPr txBox="1"/>
          <p:nvPr/>
        </p:nvSpPr>
        <p:spPr>
          <a:xfrm>
            <a:off x="449855" y="1032416"/>
            <a:ext cx="8312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All matches entered before 2020 score 19.3 or lower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E5053-55FA-771E-05A4-9F9897C4E188}"/>
              </a:ext>
            </a:extLst>
          </p:cNvPr>
          <p:cNvSpPr txBox="1"/>
          <p:nvPr/>
        </p:nvSpPr>
        <p:spPr>
          <a:xfrm>
            <a:off x="162561" y="302714"/>
            <a:ext cx="8868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For your 3</a:t>
            </a:r>
            <a:r>
              <a:rPr lang="en-US" sz="2800" baseline="30000" dirty="0"/>
              <a:t>rd</a:t>
            </a:r>
            <a:r>
              <a:rPr lang="en-US" sz="2800" dirty="0"/>
              <a:t> query for QTNSPRRA  do not use the 100% filter</a:t>
            </a:r>
          </a:p>
        </p:txBody>
      </p:sp>
    </p:spTree>
    <p:extLst>
      <p:ext uri="{BB962C8B-B14F-4D97-AF65-F5344CB8AC3E}">
        <p14:creationId xmlns:p14="http://schemas.microsoft.com/office/powerpoint/2010/main" val="28494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202" y="-169068"/>
            <a:ext cx="8857129" cy="61885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3200" dirty="0"/>
              <a:t>What does this mean?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5A1C2-0801-9742-A0D1-48864A932C5C}"/>
              </a:ext>
            </a:extLst>
          </p:cNvPr>
          <p:cNvSpPr txBox="1"/>
          <p:nvPr/>
        </p:nvSpPr>
        <p:spPr>
          <a:xfrm>
            <a:off x="1786597" y="1786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CACC8-A40E-A945-876B-CECED0DC051F}"/>
              </a:ext>
            </a:extLst>
          </p:cNvPr>
          <p:cNvSpPr txBox="1"/>
          <p:nvPr/>
        </p:nvSpPr>
        <p:spPr>
          <a:xfrm>
            <a:off x="155888" y="879427"/>
            <a:ext cx="8574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1) The 1</a:t>
            </a:r>
            <a:r>
              <a:rPr lang="en-US" sz="2300" baseline="30000" dirty="0"/>
              <a:t>st</a:t>
            </a:r>
            <a:r>
              <a:rPr lang="en-US" sz="2300" dirty="0"/>
              <a:t> and 2</a:t>
            </a:r>
            <a:r>
              <a:rPr lang="en-US" sz="2300" baseline="30000" dirty="0"/>
              <a:t>nd</a:t>
            </a:r>
            <a:r>
              <a:rPr lang="en-US" sz="2300" dirty="0"/>
              <a:t> sequences from SARS-CoV-2 line up perfectly with amino acid sequences on HIV.  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7395E-571D-3E88-215E-E4B9A33C298C}"/>
              </a:ext>
            </a:extLst>
          </p:cNvPr>
          <p:cNvSpPr txBox="1"/>
          <p:nvPr/>
        </p:nvSpPr>
        <p:spPr>
          <a:xfrm>
            <a:off x="138386" y="1781914"/>
            <a:ext cx="8994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2) No other virus entered into the NIH database before 2021 forms a perfect match with both the 1</a:t>
            </a:r>
            <a:r>
              <a:rPr lang="en-US" sz="2300" baseline="30000" dirty="0"/>
              <a:t>st</a:t>
            </a:r>
            <a:r>
              <a:rPr lang="en-US" sz="2300" dirty="0"/>
              <a:t> and 2</a:t>
            </a:r>
            <a:r>
              <a:rPr lang="en-US" sz="2300" baseline="30000" dirty="0"/>
              <a:t>nd</a:t>
            </a:r>
            <a:r>
              <a:rPr lang="en-US" sz="2300" dirty="0"/>
              <a:t> sequences.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732EF-CF35-1434-17AE-0353C04130D8}"/>
              </a:ext>
            </a:extLst>
          </p:cNvPr>
          <p:cNvSpPr txBox="1"/>
          <p:nvPr/>
        </p:nvSpPr>
        <p:spPr>
          <a:xfrm>
            <a:off x="143435" y="2736502"/>
            <a:ext cx="8857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3) The 3</a:t>
            </a:r>
            <a:r>
              <a:rPr lang="en-US" sz="2300" baseline="30000" dirty="0"/>
              <a:t>rd</a:t>
            </a:r>
            <a:r>
              <a:rPr lang="en-US" sz="2300" dirty="0"/>
              <a:t> and 4</a:t>
            </a:r>
            <a:r>
              <a:rPr lang="en-US" sz="2300" baseline="30000" dirty="0"/>
              <a:t>th</a:t>
            </a:r>
            <a:r>
              <a:rPr lang="en-US" sz="2300" dirty="0"/>
              <a:t> sequences from SARS-CoV-2 show more homology to HIV than for any virus entered prior to 2020.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07B7A-D2A1-48E6-7B14-54A533B60919}"/>
              </a:ext>
            </a:extLst>
          </p:cNvPr>
          <p:cNvSpPr txBox="1"/>
          <p:nvPr/>
        </p:nvSpPr>
        <p:spPr>
          <a:xfrm>
            <a:off x="155888" y="3681162"/>
            <a:ext cx="876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/>
              <a:t>4) The dates on these viruses are important because some viruses “found” after 2019 may have been fabricated to support the narrative that SARS-CoV-2 came from nature.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7B6718-1B60-1ED0-F54A-145F39DBC2A3}"/>
              </a:ext>
            </a:extLst>
          </p:cNvPr>
          <p:cNvSpPr txBox="1"/>
          <p:nvPr/>
        </p:nvSpPr>
        <p:spPr>
          <a:xfrm>
            <a:off x="165681" y="4902285"/>
            <a:ext cx="8967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5) Based on computer modelling all of these inserts occur on important locations of the spike protein.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CA09F-84D4-AF52-132D-97AF06CDEA70}"/>
              </a:ext>
            </a:extLst>
          </p:cNvPr>
          <p:cNvSpPr txBox="1"/>
          <p:nvPr/>
        </p:nvSpPr>
        <p:spPr>
          <a:xfrm>
            <a:off x="151497" y="5790416"/>
            <a:ext cx="883466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6) The 4</a:t>
            </a:r>
            <a:r>
              <a:rPr lang="en-US" sz="2300" baseline="30000" dirty="0"/>
              <a:t>th</a:t>
            </a:r>
            <a:r>
              <a:rPr lang="en-US" sz="2300" dirty="0"/>
              <a:t> sequence is particularly important because it contains the </a:t>
            </a:r>
            <a:r>
              <a:rPr lang="en-US" sz="2300" dirty="0" err="1"/>
              <a:t>furin</a:t>
            </a:r>
            <a:r>
              <a:rPr lang="en-US" sz="2300" dirty="0"/>
              <a:t> cleavage site. The FCS plays a key role facilitating infection</a:t>
            </a:r>
            <a:r>
              <a:rPr lang="en-US" sz="2400" dirty="0"/>
              <a:t>.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1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9ECB3C-AC8E-7F4C-BBAF-A3859BCB0550}"/>
              </a:ext>
            </a:extLst>
          </p:cNvPr>
          <p:cNvSpPr/>
          <p:nvPr/>
        </p:nvSpPr>
        <p:spPr>
          <a:xfrm>
            <a:off x="881417" y="2497804"/>
            <a:ext cx="7306934" cy="154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need to increase public understanding of the need for medical counter-measures such as a pan-coronavirus vaccine.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2D202-6143-A04C-8DA5-571BBA031C86}"/>
              </a:ext>
            </a:extLst>
          </p:cNvPr>
          <p:cNvSpPr/>
          <p:nvPr/>
        </p:nvSpPr>
        <p:spPr>
          <a:xfrm>
            <a:off x="1807029" y="5657287"/>
            <a:ext cx="666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Peter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Daszak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, president of 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</a:rPr>
              <a:t>EcoHealth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Alliance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6316F-18BE-7F4E-83A5-CE1877E82137}"/>
              </a:ext>
            </a:extLst>
          </p:cNvPr>
          <p:cNvSpPr txBox="1"/>
          <p:nvPr/>
        </p:nvSpPr>
        <p:spPr>
          <a:xfrm>
            <a:off x="791499" y="1718015"/>
            <a:ext cx="7174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https://www.ncbi.nlm.nih.gov/books/NBK349040/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35DAB2-ACB0-BE49-B8D9-2F51E5C2FCF0}"/>
              </a:ext>
            </a:extLst>
          </p:cNvPr>
          <p:cNvSpPr/>
          <p:nvPr/>
        </p:nvSpPr>
        <p:spPr>
          <a:xfrm>
            <a:off x="918532" y="4046241"/>
            <a:ext cx="7306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key driver is the media, and the economics will follow the hype.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311C3-2350-A249-8FB9-AFA66AE9D10C}"/>
              </a:ext>
            </a:extLst>
          </p:cNvPr>
          <p:cNvSpPr/>
          <p:nvPr/>
        </p:nvSpPr>
        <p:spPr>
          <a:xfrm>
            <a:off x="789051" y="614438"/>
            <a:ext cx="7306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Statement made at Forum on Medical and Public Health Preparedness for Catastrophic Events, February 12, 2016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64A26-51FA-5942-8A3F-ECFB5F909656}"/>
              </a:ext>
            </a:extLst>
          </p:cNvPr>
          <p:cNvSpPr txBox="1"/>
          <p:nvPr/>
        </p:nvSpPr>
        <p:spPr>
          <a:xfrm>
            <a:off x="696686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456"/>
            <a:ext cx="8857129" cy="522514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4000" dirty="0"/>
              <a:t>ACKNOWLEDGMENTS: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653555" y="3882506"/>
            <a:ext cx="7948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Thanks to </a:t>
            </a:r>
            <a:r>
              <a:rPr lang="en-US" sz="3200" dirty="0" err="1"/>
              <a:t>jikkyleaks</a:t>
            </a:r>
            <a:r>
              <a:rPr lang="en-US" sz="3200" dirty="0"/>
              <a:t> (fan account) for tips on how to narrow down my search.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BF0642-F6AD-AE76-76F1-A509BFADE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6" descr="🐭">
            <a:extLst>
              <a:ext uri="{FF2B5EF4-FFF2-40B4-BE49-F238E27FC236}">
                <a16:creationId xmlns:a16="http://schemas.microsoft.com/office/drawing/2014/main" id="{54C45661-7310-99F0-E506-942A29070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7238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🐭">
            <a:extLst>
              <a:ext uri="{FF2B5EF4-FFF2-40B4-BE49-F238E27FC236}">
                <a16:creationId xmlns:a16="http://schemas.microsoft.com/office/drawing/2014/main" id="{F13A2489-9CD8-6DA1-F3EF-7920A3BB7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6581" y="47144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3FFA6-9816-028F-8D96-65FD7E7573DA}"/>
              </a:ext>
            </a:extLst>
          </p:cNvPr>
          <p:cNvSpPr txBox="1"/>
          <p:nvPr/>
        </p:nvSpPr>
        <p:spPr>
          <a:xfrm>
            <a:off x="2305482" y="5454770"/>
            <a:ext cx="45330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https://twitter.com/Jikkyleaks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5" name="Picture 14" descr="A picture containing mammal, cat, indoor, rodent&#10;&#10;Description automatically generated">
            <a:extLst>
              <a:ext uri="{FF2B5EF4-FFF2-40B4-BE49-F238E27FC236}">
                <a16:creationId xmlns:a16="http://schemas.microsoft.com/office/drawing/2014/main" id="{11DC8731-C9C0-DA58-B7C5-9FA333334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994" y="1403230"/>
            <a:ext cx="2031139" cy="20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2B596-FFEF-4C4B-A2B6-4A60F7F85664}"/>
              </a:ext>
            </a:extLst>
          </p:cNvPr>
          <p:cNvSpPr txBox="1"/>
          <p:nvPr/>
        </p:nvSpPr>
        <p:spPr>
          <a:xfrm>
            <a:off x="763251" y="2363535"/>
            <a:ext cx="76205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original power point (with animations) </a:t>
            </a:r>
          </a:p>
          <a:p>
            <a:pPr algn="just"/>
            <a:r>
              <a:rPr lang="en-US" sz="3200" dirty="0"/>
              <a:t>can be downloaded from following website: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https://www.firsthandsources.com/</a:t>
            </a:r>
            <a:endParaRPr lang="en-US" sz="3200" dirty="0">
              <a:solidFill>
                <a:srgbClr val="FFFF00"/>
              </a:solidFill>
            </a:endParaRPr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pPr algn="just"/>
            <a:endParaRPr lang="en-US" sz="32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BF0642-F6AD-AE76-76F1-A509BFADE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6" descr="🐭">
            <a:extLst>
              <a:ext uri="{FF2B5EF4-FFF2-40B4-BE49-F238E27FC236}">
                <a16:creationId xmlns:a16="http://schemas.microsoft.com/office/drawing/2014/main" id="{54C45661-7310-99F0-E506-942A29070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7238" y="-288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🐭">
            <a:extLst>
              <a:ext uri="{FF2B5EF4-FFF2-40B4-BE49-F238E27FC236}">
                <a16:creationId xmlns:a16="http://schemas.microsoft.com/office/drawing/2014/main" id="{F13A2489-9CD8-6DA1-F3EF-7920A3BB7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6581" y="47144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61135C1-B00C-8640-C778-C2E9DE3890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424"/>
            <a:ext cx="9144000" cy="425702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C62CC2-81D4-5CDC-9481-A626229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40"/>
            <a:ext cx="8857129" cy="1143000"/>
          </a:xfrm>
        </p:spPr>
        <p:txBody>
          <a:bodyPr>
            <a:noAutofit/>
          </a:bodyPr>
          <a:lstStyle/>
          <a:p>
            <a:r>
              <a:rPr lang="en-US" sz="2800" dirty="0"/>
              <a:t>The preprint was mysteriously removed from </a:t>
            </a:r>
            <a:r>
              <a:rPr lang="en-US" sz="2800" dirty="0" err="1"/>
              <a:t>BioRxiv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only three days after it was posted on January 2020.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BF2CA7-7FBD-62AB-EBDB-8D7FD9F57D41}"/>
              </a:ext>
            </a:extLst>
          </p:cNvPr>
          <p:cNvSpPr txBox="1">
            <a:spLocks/>
          </p:cNvSpPr>
          <p:nvPr/>
        </p:nvSpPr>
        <p:spPr>
          <a:xfrm>
            <a:off x="70339" y="5525452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This power point was prepared so non-biologists can decide </a:t>
            </a:r>
          </a:p>
          <a:p>
            <a:r>
              <a:rPr lang="en-US" sz="2800" dirty="0"/>
              <a:t>for themselves whether or not this removal was justified. </a:t>
            </a:r>
          </a:p>
        </p:txBody>
      </p:sp>
    </p:spTree>
    <p:extLst>
      <p:ext uri="{BB962C8B-B14F-4D97-AF65-F5344CB8AC3E}">
        <p14:creationId xmlns:p14="http://schemas.microsoft.com/office/powerpoint/2010/main" val="31031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90" y="1844932"/>
            <a:ext cx="9196579" cy="1143000"/>
          </a:xfrm>
        </p:spPr>
        <p:txBody>
          <a:bodyPr>
            <a:noAutofit/>
          </a:bodyPr>
          <a:lstStyle/>
          <a:p>
            <a:r>
              <a:rPr lang="en-US" sz="3800" dirty="0"/>
              <a:t>Click on the following link </a:t>
            </a:r>
            <a:br>
              <a:rPr lang="en-US" sz="3800" dirty="0"/>
            </a:br>
            <a:r>
              <a:rPr lang="en-US" sz="3800" dirty="0"/>
              <a:t>to open the NIH database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C7217D-71BA-4C46-BF6A-67B318667F98}"/>
              </a:ext>
            </a:extLst>
          </p:cNvPr>
          <p:cNvSpPr txBox="1">
            <a:spLocks/>
          </p:cNvSpPr>
          <p:nvPr/>
        </p:nvSpPr>
        <p:spPr>
          <a:xfrm>
            <a:off x="252738" y="3314701"/>
            <a:ext cx="8524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  <a:r>
              <a:rPr lang="en-US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https://blast.ncbi.nlm.nih.gov/Blast.cgi?PROGRAM=blastn&amp;PAGE_TYPE=BlastSearch&amp;LINK_LOC=blasthome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80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D1734B-539F-7640-AFC7-020B9418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8474" y="505978"/>
            <a:ext cx="8857129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top of your page will appear like this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77552F-EF10-155A-59F2-B1427157B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1503"/>
            <a:ext cx="9144000" cy="31664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56705F-191C-7237-64D2-19C286E3984C}"/>
              </a:ext>
            </a:extLst>
          </p:cNvPr>
          <p:cNvSpPr txBox="1">
            <a:spLocks/>
          </p:cNvSpPr>
          <p:nvPr/>
        </p:nvSpPr>
        <p:spPr>
          <a:xfrm>
            <a:off x="0" y="1817298"/>
            <a:ext cx="89696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Make sure this tab is highlighted in order to</a:t>
            </a:r>
          </a:p>
          <a:p>
            <a:r>
              <a:rPr lang="en-US" sz="3200" dirty="0"/>
              <a:t>focus your search on amino acid sequences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9D90F4-C843-737F-5BE4-EE14E59C1DBE}"/>
              </a:ext>
            </a:extLst>
          </p:cNvPr>
          <p:cNvCxnSpPr>
            <a:cxnSpLocks/>
          </p:cNvCxnSpPr>
          <p:nvPr/>
        </p:nvCxnSpPr>
        <p:spPr>
          <a:xfrm>
            <a:off x="1066850" y="4431323"/>
            <a:ext cx="0" cy="384152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94" y="1931559"/>
            <a:ext cx="9272588" cy="1143000"/>
          </a:xfrm>
        </p:spPr>
        <p:txBody>
          <a:bodyPr>
            <a:noAutofit/>
          </a:bodyPr>
          <a:lstStyle/>
          <a:p>
            <a:r>
              <a:rPr lang="en-US" sz="3200" dirty="0"/>
              <a:t>Place cursor in the “Enter Query Sequence” box </a:t>
            </a:r>
            <a:br>
              <a:rPr lang="en-US" sz="3200" dirty="0"/>
            </a:br>
            <a:r>
              <a:rPr lang="en-US" sz="3200" dirty="0"/>
              <a:t>and enter the first sequence: TNGTKR</a:t>
            </a:r>
            <a:r>
              <a:rPr lang="en-US" b="1" dirty="0"/>
              <a:t> </a:t>
            </a:r>
            <a:br>
              <a:rPr lang="en-US" dirty="0"/>
            </a:br>
            <a:endParaRPr lang="en-US" sz="32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D23EE7-C646-3B31-A6B7-6A7708895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" y="3691503"/>
            <a:ext cx="9144000" cy="31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3" y="890667"/>
            <a:ext cx="8857129" cy="1143000"/>
          </a:xfrm>
        </p:spPr>
        <p:txBody>
          <a:bodyPr>
            <a:noAutofit/>
          </a:bodyPr>
          <a:lstStyle/>
          <a:p>
            <a:r>
              <a:rPr lang="en-US" sz="3200" dirty="0"/>
              <a:t>Enter the term “</a:t>
            </a:r>
            <a:r>
              <a:rPr lang="en-US" sz="3200" dirty="0" err="1"/>
              <a:t>viridae</a:t>
            </a:r>
            <a:r>
              <a:rPr lang="en-US" sz="3200" dirty="0"/>
              <a:t>” into this box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C448D3-7448-85B9-0BA5-2C9C02EAF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8937"/>
            <a:ext cx="9144000" cy="384906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6831CF-ECE4-E5F6-238F-50ECEBFED695}"/>
              </a:ext>
            </a:extLst>
          </p:cNvPr>
          <p:cNvSpPr txBox="1">
            <a:spLocks/>
          </p:cNvSpPr>
          <p:nvPr/>
        </p:nvSpPr>
        <p:spPr>
          <a:xfrm>
            <a:off x="143432" y="1781334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on “BLAST”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B5D23F-D3DF-14F5-4927-E1FB9692DBF2}"/>
              </a:ext>
            </a:extLst>
          </p:cNvPr>
          <p:cNvCxnSpPr>
            <a:cxnSpLocks/>
          </p:cNvCxnSpPr>
          <p:nvPr/>
        </p:nvCxnSpPr>
        <p:spPr>
          <a:xfrm>
            <a:off x="527254" y="5957806"/>
            <a:ext cx="0" cy="522514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D78048A-9BBA-C447-553E-B3B717AB311A}"/>
              </a:ext>
            </a:extLst>
          </p:cNvPr>
          <p:cNvSpPr txBox="1">
            <a:spLocks/>
          </p:cNvSpPr>
          <p:nvPr/>
        </p:nvSpPr>
        <p:spPr>
          <a:xfrm>
            <a:off x="-138120" y="0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Scroll down to near the bottom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C92015-8D04-1E92-0BAD-04CA91461843}"/>
              </a:ext>
            </a:extLst>
          </p:cNvPr>
          <p:cNvCxnSpPr>
            <a:cxnSpLocks/>
          </p:cNvCxnSpPr>
          <p:nvPr/>
        </p:nvCxnSpPr>
        <p:spPr>
          <a:xfrm>
            <a:off x="2290739" y="3856863"/>
            <a:ext cx="0" cy="522514"/>
          </a:xfrm>
          <a:prstGeom prst="straightConnector1">
            <a:avLst/>
          </a:prstGeom>
          <a:ln w="7302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4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8898"/>
            <a:ext cx="8857129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top of your new page will appear like this</a:t>
            </a:r>
          </a:p>
        </p:txBody>
      </p:sp>
      <p:pic>
        <p:nvPicPr>
          <p:cNvPr id="4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E342E802-368C-AE42-BA63-911B4E748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629"/>
            <a:ext cx="9144000" cy="44345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EC7BC6-EC04-D6EB-C9E9-9863EE03F91B}"/>
              </a:ext>
            </a:extLst>
          </p:cNvPr>
          <p:cNvSpPr txBox="1">
            <a:spLocks/>
          </p:cNvSpPr>
          <p:nvPr/>
        </p:nvSpPr>
        <p:spPr>
          <a:xfrm>
            <a:off x="-1" y="178867"/>
            <a:ext cx="8857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Your query may take a few minutes</a:t>
            </a:r>
          </a:p>
        </p:txBody>
      </p:sp>
    </p:spTree>
    <p:extLst>
      <p:ext uri="{BB962C8B-B14F-4D97-AF65-F5344CB8AC3E}">
        <p14:creationId xmlns:p14="http://schemas.microsoft.com/office/powerpoint/2010/main" val="13851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1813</TotalTime>
  <Words>985</Words>
  <Application>Microsoft Macintosh PowerPoint</Application>
  <PresentationFormat>On-screen Show (4:3)</PresentationFormat>
  <Paragraphs>101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Black</vt:lpstr>
      <vt:lpstr> A dummy’s guide to using the NIH database to evaluate homology between HIV and SARS-CoV-2</vt:lpstr>
      <vt:lpstr>This power point is based in part on instructions provided in this substack article by Dr. Syed</vt:lpstr>
      <vt:lpstr>You will be evaluating the following sequences  from a preprint previously posted on BioRxiv </vt:lpstr>
      <vt:lpstr>The preprint was mysteriously removed from BioRxiv  only three days after it was posted on January 2020.</vt:lpstr>
      <vt:lpstr>Click on the following link  to open the NIH database</vt:lpstr>
      <vt:lpstr>The top of your page will appear like this</vt:lpstr>
      <vt:lpstr>Place cursor in the “Enter Query Sequence” box  and enter the first sequence: TNGTKR  </vt:lpstr>
      <vt:lpstr>Enter the term “viridae” into this box</vt:lpstr>
      <vt:lpstr>The top of your new page will appear like this</vt:lpstr>
      <vt:lpstr>Scroll down to see matches to your query </vt:lpstr>
      <vt:lpstr>PowerPoint Presentation</vt:lpstr>
      <vt:lpstr>This will result in the addition of a second box </vt:lpstr>
      <vt:lpstr>PowerPoint Presentation</vt:lpstr>
      <vt:lpstr>PowerPoint Presentation</vt:lpstr>
      <vt:lpstr>PowerPoint Presentation</vt:lpstr>
      <vt:lpstr>Go back to the starting link for searching and enter these terms in your boxes </vt:lpstr>
      <vt:lpstr>On the next page enter “100” in these boxes </vt:lpstr>
      <vt:lpstr>Scroll down and you will find the few sequences  that match the criteria for your 3rd query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Repeat the entire query procedure  for the 4th sequence: QTNSPRRA  </vt:lpstr>
      <vt:lpstr>PowerPoint Presentation</vt:lpstr>
      <vt:lpstr>PowerPoint Presentation</vt:lpstr>
      <vt:lpstr>PowerPoint Presentation</vt:lpstr>
      <vt:lpstr> What does this mean? </vt:lpstr>
      <vt:lpstr>PowerPoint Presentation</vt:lpstr>
      <vt:lpstr> ACKNOWLEDGMENTS: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224</cp:revision>
  <cp:lastPrinted>2022-05-11T18:00:12Z</cp:lastPrinted>
  <dcterms:created xsi:type="dcterms:W3CDTF">2019-08-30T20:48:54Z</dcterms:created>
  <dcterms:modified xsi:type="dcterms:W3CDTF">2022-05-11T18:06:29Z</dcterms:modified>
</cp:coreProperties>
</file>